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0" r:id="rId3"/>
    <p:sldId id="261" r:id="rId4"/>
    <p:sldId id="262" r:id="rId5"/>
    <p:sldId id="264" r:id="rId6"/>
    <p:sldId id="265" r:id="rId7"/>
    <p:sldId id="266" r:id="rId8"/>
    <p:sldId id="268" r:id="rId9"/>
    <p:sldId id="269" r:id="rId10"/>
    <p:sldId id="270" r:id="rId11"/>
    <p:sldId id="272" r:id="rId12"/>
    <p:sldId id="274" r:id="rId13"/>
    <p:sldId id="275" r:id="rId14"/>
    <p:sldId id="277" r:id="rId15"/>
    <p:sldId id="279" r:id="rId16"/>
    <p:sldId id="280" r:id="rId17"/>
    <p:sldId id="282" r:id="rId18"/>
    <p:sldId id="283" r:id="rId19"/>
    <p:sldId id="284" r:id="rId20"/>
    <p:sldId id="285" r:id="rId21"/>
    <p:sldId id="286" r:id="rId22"/>
    <p:sldId id="287" r:id="rId23"/>
    <p:sldId id="288" r:id="rId24"/>
    <p:sldId id="289" r:id="rId25"/>
    <p:sldId id="290" r:id="rId26"/>
    <p:sldId id="404" r:id="rId27"/>
    <p:sldId id="292" r:id="rId28"/>
    <p:sldId id="294" r:id="rId29"/>
    <p:sldId id="295" r:id="rId30"/>
    <p:sldId id="296" r:id="rId31"/>
    <p:sldId id="297" r:id="rId32"/>
    <p:sldId id="298" r:id="rId33"/>
    <p:sldId id="405" r:id="rId34"/>
    <p:sldId id="300" r:id="rId35"/>
    <p:sldId id="301" r:id="rId36"/>
    <p:sldId id="302" r:id="rId37"/>
    <p:sldId id="303" r:id="rId38"/>
    <p:sldId id="304" r:id="rId39"/>
    <p:sldId id="305" r:id="rId40"/>
    <p:sldId id="306" r:id="rId41"/>
    <p:sldId id="307" r:id="rId42"/>
    <p:sldId id="308" r:id="rId43"/>
    <p:sldId id="309" r:id="rId44"/>
    <p:sldId id="310" r:id="rId45"/>
    <p:sldId id="311" r:id="rId46"/>
    <p:sldId id="312" r:id="rId47"/>
    <p:sldId id="313" r:id="rId48"/>
    <p:sldId id="314" r:id="rId49"/>
    <p:sldId id="315" r:id="rId50"/>
    <p:sldId id="317" r:id="rId51"/>
    <p:sldId id="318" r:id="rId52"/>
    <p:sldId id="319" r:id="rId53"/>
    <p:sldId id="320" r:id="rId54"/>
    <p:sldId id="321" r:id="rId55"/>
    <p:sldId id="322" r:id="rId56"/>
    <p:sldId id="323" r:id="rId57"/>
    <p:sldId id="325" r:id="rId58"/>
    <p:sldId id="414" r:id="rId59"/>
    <p:sldId id="407" r:id="rId60"/>
    <p:sldId id="328" r:id="rId61"/>
    <p:sldId id="329" r:id="rId62"/>
    <p:sldId id="330" r:id="rId63"/>
    <p:sldId id="331" r:id="rId64"/>
    <p:sldId id="332" r:id="rId65"/>
    <p:sldId id="333" r:id="rId66"/>
    <p:sldId id="408" r:id="rId67"/>
    <p:sldId id="335" r:id="rId68"/>
    <p:sldId id="336" r:id="rId69"/>
    <p:sldId id="337" r:id="rId70"/>
    <p:sldId id="338" r:id="rId71"/>
    <p:sldId id="339" r:id="rId72"/>
    <p:sldId id="409" r:id="rId73"/>
    <p:sldId id="341" r:id="rId74"/>
    <p:sldId id="342" r:id="rId75"/>
    <p:sldId id="343" r:id="rId76"/>
    <p:sldId id="344" r:id="rId77"/>
    <p:sldId id="345" r:id="rId78"/>
    <p:sldId id="410" r:id="rId79"/>
    <p:sldId id="347" r:id="rId80"/>
    <p:sldId id="348" r:id="rId81"/>
    <p:sldId id="349" r:id="rId82"/>
    <p:sldId id="350" r:id="rId83"/>
    <p:sldId id="351" r:id="rId84"/>
    <p:sldId id="352" r:id="rId85"/>
    <p:sldId id="353" r:id="rId86"/>
    <p:sldId id="354" r:id="rId87"/>
    <p:sldId id="355" r:id="rId88"/>
    <p:sldId id="382" r:id="rId89"/>
    <p:sldId id="383" r:id="rId90"/>
    <p:sldId id="384" r:id="rId91"/>
    <p:sldId id="385" r:id="rId92"/>
    <p:sldId id="386" r:id="rId93"/>
    <p:sldId id="387" r:id="rId94"/>
    <p:sldId id="388" r:id="rId95"/>
    <p:sldId id="389" r:id="rId96"/>
    <p:sldId id="363" r:id="rId97"/>
    <p:sldId id="364" r:id="rId98"/>
    <p:sldId id="367" r:id="rId99"/>
    <p:sldId id="390" r:id="rId100"/>
    <p:sldId id="391" r:id="rId101"/>
    <p:sldId id="392" r:id="rId102"/>
    <p:sldId id="393" r:id="rId103"/>
    <p:sldId id="394" r:id="rId104"/>
    <p:sldId id="395" r:id="rId105"/>
    <p:sldId id="396" r:id="rId106"/>
    <p:sldId id="397" r:id="rId107"/>
    <p:sldId id="398" r:id="rId108"/>
    <p:sldId id="399" r:id="rId109"/>
    <p:sldId id="400" r:id="rId110"/>
    <p:sldId id="401" r:id="rId111"/>
    <p:sldId id="402" r:id="rId112"/>
    <p:sldId id="403" r:id="rId113"/>
    <p:sldId id="379" r:id="rId114"/>
    <p:sldId id="380" r:id="rId115"/>
    <p:sldId id="381" r:id="rId116"/>
    <p:sldId id="365" r:id="rId117"/>
    <p:sldId id="411" r:id="rId118"/>
    <p:sldId id="412" r:id="rId119"/>
    <p:sldId id="413" r:id="rId1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578"/>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F608CB-0D43-48C3-86EF-7F6200E8AA6A}" type="datetimeFigureOut">
              <a:rPr lang="en-US" smtClean="0"/>
              <a:pPr/>
              <a:t>9/15/2023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F608CB-0D43-48C3-86EF-7F6200E8AA6A}" type="datetimeFigureOut">
              <a:rPr lang="en-US" smtClean="0"/>
              <a:pPr/>
              <a:t>9/15/2023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F608CB-0D43-48C3-86EF-7F6200E8AA6A}" type="datetimeFigureOut">
              <a:rPr lang="en-US" smtClean="0"/>
              <a:pPr/>
              <a:t>9/15/2023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F608CB-0D43-48C3-86EF-7F6200E8AA6A}" type="datetimeFigureOut">
              <a:rPr lang="en-US" smtClean="0"/>
              <a:pPr/>
              <a:t>9/15/2023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F608CB-0D43-48C3-86EF-7F6200E8AA6A}" type="datetimeFigureOut">
              <a:rPr lang="en-US" smtClean="0"/>
              <a:pPr/>
              <a:t>9/15/2023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F608CB-0D43-48C3-86EF-7F6200E8AA6A}" type="datetimeFigureOut">
              <a:rPr lang="en-US" smtClean="0"/>
              <a:pPr/>
              <a:t>9/15/2023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F608CB-0D43-48C3-86EF-7F6200E8AA6A}" type="datetimeFigureOut">
              <a:rPr lang="en-US" smtClean="0"/>
              <a:pPr/>
              <a:t>9/15/2023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F608CB-0D43-48C3-86EF-7F6200E8AA6A}" type="datetimeFigureOut">
              <a:rPr lang="en-US" smtClean="0"/>
              <a:pPr/>
              <a:t>9/15/2023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F608CB-0D43-48C3-86EF-7F6200E8AA6A}" type="datetimeFigureOut">
              <a:rPr lang="en-US" smtClean="0"/>
              <a:pPr/>
              <a:t>9/15/2023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F608CB-0D43-48C3-86EF-7F6200E8AA6A}" type="datetimeFigureOut">
              <a:rPr lang="en-US" smtClean="0"/>
              <a:pPr/>
              <a:t>9/15/2023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F608CB-0D43-48C3-86EF-7F6200E8AA6A}" type="datetimeFigureOut">
              <a:rPr lang="en-US" smtClean="0"/>
              <a:pPr/>
              <a:t>9/15/2023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12D1F-9A4D-46D8-9CCE-BD660D0CDC9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F608CB-0D43-48C3-86EF-7F6200E8AA6A}" type="datetimeFigureOut">
              <a:rPr lang="en-US" smtClean="0"/>
              <a:pPr/>
              <a:t>9/15/2023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012D1F-9A4D-46D8-9CCE-BD660D0CDC9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hyperlink" Target="http://www.tehnologijahrane.com/pravilnik/pravilnik-o-zdravstvenoj-ispravnosti-dijetetskih-proizvoda"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4294967295"/>
          </p:nvPr>
        </p:nvSpPr>
        <p:spPr>
          <a:xfrm>
            <a:off x="457200" y="1268413"/>
            <a:ext cx="8229600" cy="5545137"/>
          </a:xfrm>
        </p:spPr>
        <p:txBody>
          <a:bodyPr>
            <a:normAutofit fontScale="92500" lnSpcReduction="20000"/>
          </a:bodyPr>
          <a:lstStyle/>
          <a:p>
            <a:pPr algn="ctr">
              <a:buNone/>
              <a:defRPr/>
            </a:pPr>
            <a:endParaRPr lang="sr-Cyrl-CS" sz="3600" dirty="0" smtClean="0">
              <a:latin typeface="Times New Roman" pitchFamily="18" charset="0"/>
              <a:cs typeface="Times New Roman" pitchFamily="18" charset="0"/>
            </a:endParaRPr>
          </a:p>
          <a:p>
            <a:pPr algn="ctr">
              <a:buNone/>
              <a:defRPr/>
            </a:pPr>
            <a:r>
              <a:rPr lang="sr-Cyrl-CS" sz="3900" b="1" dirty="0" smtClean="0">
                <a:latin typeface="Times New Roman" pitchFamily="18" charset="0"/>
                <a:cs typeface="Times New Roman" pitchFamily="18" charset="0"/>
              </a:rPr>
              <a:t>Увод у исхрану. Минералне материје. Дијететски производи </a:t>
            </a:r>
            <a:r>
              <a:rPr lang="sr-Cyrl-CS" sz="4800" dirty="0" smtClean="0">
                <a:effectLst>
                  <a:outerShdw blurRad="38100" dist="38100" dir="2700000" algn="tl">
                    <a:srgbClr val="C0C0C0"/>
                  </a:outerShdw>
                </a:effectLst>
              </a:rPr>
              <a:t/>
            </a:r>
            <a:br>
              <a:rPr lang="sr-Cyrl-CS" sz="4800" dirty="0" smtClean="0">
                <a:effectLst>
                  <a:outerShdw blurRad="38100" dist="38100" dir="2700000" algn="tl">
                    <a:srgbClr val="C0C0C0"/>
                  </a:outerShdw>
                </a:effectLst>
              </a:rPr>
            </a:br>
            <a:endParaRPr lang="sr-Cyrl-CS" sz="4800" dirty="0" smtClean="0">
              <a:effectLst>
                <a:outerShdw blurRad="38100" dist="38100" dir="2700000" algn="tl">
                  <a:srgbClr val="C0C0C0"/>
                </a:outerShdw>
              </a:effectLst>
            </a:endParaRPr>
          </a:p>
          <a:p>
            <a:pPr algn="ctr">
              <a:buNone/>
              <a:defRPr/>
            </a:pPr>
            <a:endParaRPr lang="sr-Cyrl-CS" sz="4800" dirty="0" smtClean="0">
              <a:effectLst>
                <a:outerShdw blurRad="38100" dist="38100" dir="2700000" algn="tl">
                  <a:srgbClr val="C0C0C0"/>
                </a:outerShdw>
              </a:effectLst>
            </a:endParaRPr>
          </a:p>
          <a:p>
            <a:pPr algn="ctr">
              <a:buNone/>
              <a:defRPr/>
            </a:pPr>
            <a:r>
              <a:rPr lang="sr-Cyrl-CS" sz="4800" dirty="0" smtClean="0">
                <a:effectLst>
                  <a:outerShdw blurRad="38100" dist="38100" dir="2700000" algn="tl">
                    <a:srgbClr val="C0C0C0"/>
                  </a:outerShdw>
                </a:effectLst>
              </a:rPr>
              <a:t/>
            </a:r>
            <a:br>
              <a:rPr lang="sr-Cyrl-CS" sz="4800" dirty="0" smtClean="0">
                <a:effectLst>
                  <a:outerShdw blurRad="38100" dist="38100" dir="2700000" algn="tl">
                    <a:srgbClr val="C0C0C0"/>
                  </a:outerShdw>
                </a:effectLst>
              </a:rPr>
            </a:br>
            <a:r>
              <a:rPr lang="sr-Cyrl-CS" sz="3900" dirty="0" smtClean="0">
                <a:effectLst>
                  <a:outerShdw blurRad="38100" dist="38100" dir="2700000" algn="tl">
                    <a:srgbClr val="C0C0C0"/>
                  </a:outerShdw>
                </a:effectLst>
                <a:latin typeface="Times New Roman" pitchFamily="18" charset="0"/>
                <a:cs typeface="Times New Roman" pitchFamily="18" charset="0"/>
              </a:rPr>
              <a:t>Хигијена и екологија</a:t>
            </a:r>
            <a:br>
              <a:rPr lang="sr-Cyrl-CS" sz="3900" dirty="0" smtClean="0">
                <a:effectLst>
                  <a:outerShdw blurRad="38100" dist="38100" dir="2700000" algn="tl">
                    <a:srgbClr val="C0C0C0"/>
                  </a:outerShdw>
                </a:effectLst>
                <a:latin typeface="Times New Roman" pitchFamily="18" charset="0"/>
                <a:cs typeface="Times New Roman" pitchFamily="18" charset="0"/>
              </a:rPr>
            </a:br>
            <a:r>
              <a:rPr lang="sr-Cyrl-RS" sz="3900" dirty="0" smtClean="0">
                <a:effectLst>
                  <a:outerShdw blurRad="38100" dist="38100" dir="2700000" algn="tl">
                    <a:srgbClr val="C0C0C0"/>
                  </a:outerShdw>
                </a:effectLst>
                <a:latin typeface="Times New Roman" pitchFamily="18" charset="0"/>
                <a:cs typeface="Times New Roman" pitchFamily="18" charset="0"/>
              </a:rPr>
              <a:t>седма</a:t>
            </a:r>
            <a:r>
              <a:rPr lang="sr-Cyrl-CS" sz="3900" dirty="0" smtClean="0">
                <a:effectLst>
                  <a:outerShdw blurRad="38100" dist="38100" dir="2700000" algn="tl">
                    <a:srgbClr val="C0C0C0"/>
                  </a:outerShdw>
                </a:effectLst>
                <a:latin typeface="Times New Roman" pitchFamily="18" charset="0"/>
                <a:cs typeface="Times New Roman" pitchFamily="18" charset="0"/>
              </a:rPr>
              <a:t> недеља наставе</a:t>
            </a:r>
            <a:br>
              <a:rPr lang="sr-Cyrl-CS" sz="3900" dirty="0" smtClean="0">
                <a:effectLst>
                  <a:outerShdw blurRad="38100" dist="38100" dir="2700000" algn="tl">
                    <a:srgbClr val="C0C0C0"/>
                  </a:outerShdw>
                </a:effectLst>
                <a:latin typeface="Times New Roman" pitchFamily="18" charset="0"/>
                <a:cs typeface="Times New Roman" pitchFamily="18" charset="0"/>
              </a:rPr>
            </a:br>
            <a:r>
              <a:rPr lang="sr-Cyrl-CS" sz="4800" dirty="0" smtClean="0">
                <a:effectLst>
                  <a:outerShdw blurRad="38100" dist="38100" dir="2700000" algn="tl">
                    <a:srgbClr val="C0C0C0"/>
                  </a:outerShdw>
                </a:effectLst>
              </a:rPr>
              <a:t/>
            </a:r>
            <a:br>
              <a:rPr lang="sr-Cyrl-CS" sz="4800" dirty="0" smtClean="0">
                <a:effectLst>
                  <a:outerShdw blurRad="38100" dist="38100" dir="2700000" algn="tl">
                    <a:srgbClr val="C0C0C0"/>
                  </a:outerShdw>
                </a:effectLst>
              </a:rPr>
            </a:br>
            <a:endParaRPr lang="en-US" sz="3600" dirty="0" smtClean="0">
              <a:effectLst>
                <a:outerShdw blurRad="38100" dist="38100" dir="2700000" algn="tl">
                  <a:srgbClr val="C0C0C0"/>
                </a:outerShdw>
              </a:effectLst>
            </a:endParaRPr>
          </a:p>
        </p:txBody>
      </p:sp>
    </p:spTree>
  </p:cSld>
  <p:clrMapOvr>
    <a:masterClrMapping/>
  </p:clrMapOvr>
  <p:transition advTm="10139"/>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762000" y="765175"/>
            <a:ext cx="8077200" cy="5047536"/>
          </a:xfrm>
          <a:prstGeom prst="rect">
            <a:avLst/>
          </a:prstGeom>
          <a:noFill/>
          <a:ln w="9525">
            <a:noFill/>
            <a:miter lim="800000"/>
            <a:headEnd/>
            <a:tailEnd/>
          </a:ln>
          <a:effectLst/>
        </p:spPr>
        <p:txBody>
          <a:bodyPr>
            <a:spAutoFit/>
          </a:bodyPr>
          <a:lstStyle/>
          <a:p>
            <a:pPr algn="just" eaLnBrk="0" hangingPunct="0"/>
            <a:r>
              <a:rPr lang="nl-NL" sz="2800" b="1" dirty="0">
                <a:latin typeface="Times New Roman" pitchFamily="18" charset="0"/>
              </a:rPr>
              <a:t>НАТРИЈУМ - улога</a:t>
            </a:r>
          </a:p>
          <a:p>
            <a:pPr algn="just" eaLnBrk="0" hangingPunct="0"/>
            <a:endParaRPr lang="nl-NL" sz="1600" b="1" dirty="0">
              <a:latin typeface="Times New Roman" pitchFamily="18" charset="0"/>
            </a:endParaRPr>
          </a:p>
          <a:p>
            <a:pPr algn="just" eaLnBrk="0" hangingPunct="0"/>
            <a:r>
              <a:rPr lang="nl-NL" sz="2400" b="1" dirty="0">
                <a:latin typeface="Times New Roman" pitchFamily="18" charset="0"/>
              </a:rPr>
              <a:t>Главна улога натријума у организму је у:</a:t>
            </a:r>
          </a:p>
          <a:p>
            <a:pPr algn="just" eaLnBrk="0" hangingPunct="0"/>
            <a:endParaRPr lang="nl-NL" sz="1400" b="1" dirty="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dirty="0">
                <a:latin typeface="Times New Roman" pitchFamily="18" charset="0"/>
              </a:rPr>
              <a:t>контроли и одржавању запремине екстрацелуларне течности (</a:t>
            </a:r>
            <a:r>
              <a:rPr lang="nl-NL" sz="2400" b="1" i="1" dirty="0">
                <a:latin typeface="Times New Roman" pitchFamily="18" charset="0"/>
              </a:rPr>
              <a:t>промене концентрације натријума узрокују промене у запремини воде у организму</a:t>
            </a:r>
            <a:r>
              <a:rPr lang="nl-NL" sz="2400" b="1" dirty="0" smtClean="0">
                <a:latin typeface="Times New Roman" pitchFamily="18" charset="0"/>
              </a:rPr>
              <a:t>),</a:t>
            </a:r>
            <a:endParaRPr lang="nl-NL" sz="2400" b="1" dirty="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dirty="0">
                <a:latin typeface="Times New Roman" pitchFamily="18" charset="0"/>
              </a:rPr>
              <a:t>одржавању нормалне подражљивости мембране мишића и </a:t>
            </a:r>
            <a:r>
              <a:rPr lang="nl-NL" sz="2400" b="1" dirty="0" smtClean="0">
                <a:latin typeface="Times New Roman" pitchFamily="18" charset="0"/>
              </a:rPr>
              <a:t>нерава,</a:t>
            </a:r>
            <a:endParaRPr lang="nl-NL" sz="2400" b="1" dirty="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dirty="0">
                <a:latin typeface="Times New Roman" pitchFamily="18" charset="0"/>
              </a:rPr>
              <a:t>одржавању ацидо-базне равнотеже (</a:t>
            </a:r>
            <a:r>
              <a:rPr lang="nl-NL" sz="2400" b="1" i="1" dirty="0">
                <a:latin typeface="Times New Roman" pitchFamily="18" charset="0"/>
              </a:rPr>
              <a:t>заједно са хлоридним и бикарбонатним јонима</a:t>
            </a:r>
            <a:r>
              <a:rPr lang="nl-NL" sz="2400" b="1" dirty="0" smtClean="0">
                <a:latin typeface="Times New Roman" pitchFamily="18" charset="0"/>
              </a:rPr>
              <a:t>),</a:t>
            </a:r>
            <a:endParaRPr lang="nl-NL" sz="2400" b="1" dirty="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dirty="0">
                <a:latin typeface="Times New Roman" pitchFamily="18" charset="0"/>
              </a:rPr>
              <a:t>транспорту глукозе и аминокиселина кроз ћелијску мембрану (</a:t>
            </a:r>
            <a:r>
              <a:rPr lang="nl-NL" sz="2400" b="1" i="1" dirty="0">
                <a:latin typeface="Times New Roman" pitchFamily="18" charset="0"/>
              </a:rPr>
              <a:t>црева и бубрега</a:t>
            </a:r>
            <a:r>
              <a:rPr lang="nl-NL" sz="2400" b="1" dirty="0" smtClean="0">
                <a:latin typeface="Times New Roman" pitchFamily="18" charset="0"/>
              </a:rPr>
              <a:t>).</a:t>
            </a:r>
            <a:endParaRPr lang="en-US" sz="2400" dirty="0">
              <a:latin typeface="Times New Roman" pitchFamily="18" charset="0"/>
            </a:endParaRPr>
          </a:p>
        </p:txBody>
      </p:sp>
    </p:spTree>
  </p:cSld>
  <p:clrMapOvr>
    <a:masterClrMapping/>
  </p:clrMapOvr>
  <p:transition advTm="21060"/>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16632"/>
            <a:ext cx="8507288" cy="6552728"/>
          </a:xfrm>
        </p:spPr>
        <p:txBody>
          <a:bodyPr>
            <a:normAutofit/>
          </a:bodyPr>
          <a:lstStyle/>
          <a:p>
            <a:pPr marL="0" indent="0">
              <a:buNone/>
            </a:pPr>
            <a:endParaRPr lang="sr-Cyrl-RS" dirty="0" smtClean="0"/>
          </a:p>
          <a:p>
            <a:pPr marL="0" indent="0" algn="just">
              <a:buNone/>
            </a:pPr>
            <a:r>
              <a:rPr lang="sr-Latn-RS" b="1" dirty="0" smtClean="0">
                <a:latin typeface="Times New Roman" pitchFamily="18" charset="0"/>
                <a:cs typeface="Times New Roman" pitchFamily="18" charset="0"/>
              </a:rPr>
              <a:t>Рекламирање</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почетних формула за одојчад ограничено је на публикације специјализоване за негу беба и научне публикације. Такво рекламирање мора да буде у складу са захтевима наведеним у чл. 36. до 40. и члану 41. тачка 2) став 1. </a:t>
            </a:r>
            <a:r>
              <a:rPr lang="sr-Latn-RS" dirty="0" smtClean="0">
                <a:latin typeface="Times New Roman" pitchFamily="18" charset="0"/>
                <a:cs typeface="Times New Roman" pitchFamily="18" charset="0"/>
              </a:rPr>
              <a:t>правилника </a:t>
            </a:r>
            <a:r>
              <a:rPr lang="sr-Latn-RS" dirty="0">
                <a:latin typeface="Times New Roman" pitchFamily="18" charset="0"/>
                <a:cs typeface="Times New Roman" pitchFamily="18" charset="0"/>
              </a:rPr>
              <a:t>и мора да садржи само научне информације и податке. Ове информације не могу да стварају утисак да је храњење из бочице еквивалентно или боље за одојче од дојења.</a:t>
            </a:r>
          </a:p>
          <a:p>
            <a:endParaRPr lang="sr-Latn-RS" dirty="0"/>
          </a:p>
        </p:txBody>
      </p:sp>
    </p:spTree>
    <p:extLst>
      <p:ext uri="{BB962C8B-B14F-4D97-AF65-F5344CB8AC3E}">
        <p14:creationId xmlns="" xmlns:p14="http://schemas.microsoft.com/office/powerpoint/2010/main" val="1549970348"/>
      </p:ext>
    </p:extLst>
  </p:cSld>
  <p:clrMapOvr>
    <a:masterClrMapping/>
  </p:clrMapOvr>
  <p:transition advTm="12201"/>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4000" b="1" dirty="0" smtClean="0">
                <a:latin typeface="Times New Roman" pitchFamily="18" charset="0"/>
                <a:cs typeface="Times New Roman" pitchFamily="18" charset="0"/>
              </a:rPr>
              <a:t>Почетне </a:t>
            </a:r>
            <a:r>
              <a:rPr lang="sr-Cyrl-RS" sz="4000" b="1" dirty="0" smtClean="0">
                <a:latin typeface="Times New Roman" pitchFamily="18" charset="0"/>
                <a:cs typeface="Times New Roman" pitchFamily="18" charset="0"/>
              </a:rPr>
              <a:t>ф</a:t>
            </a:r>
            <a:r>
              <a:rPr lang="sr-Latn-RS" sz="4000" b="1" dirty="0" smtClean="0">
                <a:latin typeface="Times New Roman" pitchFamily="18" charset="0"/>
                <a:cs typeface="Times New Roman" pitchFamily="18" charset="0"/>
              </a:rPr>
              <a:t>ормуле </a:t>
            </a:r>
            <a:r>
              <a:rPr lang="sr-Latn-RS" sz="4000" b="1" dirty="0">
                <a:latin typeface="Times New Roman" pitchFamily="18" charset="0"/>
                <a:cs typeface="Times New Roman" pitchFamily="18" charset="0"/>
              </a:rPr>
              <a:t>за одојчад</a:t>
            </a:r>
          </a:p>
        </p:txBody>
      </p:sp>
      <p:sp>
        <p:nvSpPr>
          <p:cNvPr id="3" name="Content Placeholder 2"/>
          <p:cNvSpPr>
            <a:spLocks noGrp="1"/>
          </p:cNvSpPr>
          <p:nvPr>
            <p:ph idx="1"/>
          </p:nvPr>
        </p:nvSpPr>
        <p:spPr/>
        <p:txBody>
          <a:bodyPr>
            <a:normAutofit fontScale="85000" lnSpcReduction="20000"/>
          </a:bodyPr>
          <a:lstStyle/>
          <a:p>
            <a:pPr algn="just"/>
            <a:r>
              <a:rPr lang="sr-Latn-RS" dirty="0">
                <a:latin typeface="Times New Roman" pitchFamily="18" charset="0"/>
                <a:cs typeface="Times New Roman" pitchFamily="18" charset="0"/>
              </a:rPr>
              <a:t>Почетне формуле за одојчад не смеју да се рекламирају на местима продаје давањем узорака или применом неких других промотивних метода за побољшање продаје као што су посебна паковања, давање попуста, награда, посебне продаје, рекламне продаје и повезане продаје.</a:t>
            </a:r>
          </a:p>
          <a:p>
            <a:pPr algn="just"/>
            <a:r>
              <a:rPr lang="sr-Latn-RS" dirty="0">
                <a:latin typeface="Times New Roman" pitchFamily="18" charset="0"/>
                <a:cs typeface="Times New Roman" pitchFamily="18" charset="0"/>
              </a:rPr>
              <a:t>Произвођачи и дистрибутери почетних формула за одојчад не смеју давати своје производе, узорке или неке друге промотивне поклоне грађанима, трудницама, мајкама или члановима њихових породица, бесплатно или по сниженој цени, било директно или индиректно преко здравствених установа или здравствених радника.</a:t>
            </a:r>
          </a:p>
          <a:p>
            <a:endParaRPr lang="sr-Latn-RS" dirty="0"/>
          </a:p>
        </p:txBody>
      </p:sp>
    </p:spTree>
    <p:extLst>
      <p:ext uri="{BB962C8B-B14F-4D97-AF65-F5344CB8AC3E}">
        <p14:creationId xmlns="" xmlns:p14="http://schemas.microsoft.com/office/powerpoint/2010/main" val="936859410"/>
      </p:ext>
    </p:extLst>
  </p:cSld>
  <p:clrMapOvr>
    <a:masterClrMapping/>
  </p:clrMapOvr>
  <p:transition advTm="23366"/>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4000" b="1" dirty="0" smtClean="0">
                <a:latin typeface="Times New Roman" pitchFamily="18" charset="0"/>
                <a:cs typeface="Times New Roman" pitchFamily="18" charset="0"/>
              </a:rPr>
              <a:t>2. </a:t>
            </a:r>
            <a:r>
              <a:rPr lang="sr-Latn-RS" sz="4000" b="1" dirty="0" smtClean="0">
                <a:latin typeface="Times New Roman" pitchFamily="18" charset="0"/>
                <a:cs typeface="Times New Roman" pitchFamily="18" charset="0"/>
              </a:rPr>
              <a:t>Храна </a:t>
            </a:r>
            <a:r>
              <a:rPr lang="sr-Latn-RS" sz="4000" b="1" dirty="0">
                <a:latin typeface="Times New Roman" pitchFamily="18" charset="0"/>
                <a:cs typeface="Times New Roman" pitchFamily="18" charset="0"/>
              </a:rPr>
              <a:t>за одојчад и малу децу</a:t>
            </a:r>
            <a:endParaRPr lang="sr-Latn-R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pPr marL="0" indent="0" algn="just">
              <a:buNone/>
            </a:pPr>
            <a:r>
              <a:rPr lang="sr-Cyrl-RS" b="1" dirty="0" smtClean="0">
                <a:latin typeface="Times New Roman" pitchFamily="18" charset="0"/>
                <a:cs typeface="Times New Roman" pitchFamily="18" charset="0"/>
              </a:rPr>
              <a:t> </a:t>
            </a:r>
            <a:r>
              <a:rPr lang="sr-Latn-RS" b="1" dirty="0" smtClean="0">
                <a:latin typeface="Times New Roman" pitchFamily="18" charset="0"/>
                <a:cs typeface="Times New Roman" pitchFamily="18" charset="0"/>
              </a:rPr>
              <a:t>Храна </a:t>
            </a:r>
            <a:r>
              <a:rPr lang="sr-Latn-RS" b="1" dirty="0">
                <a:latin typeface="Times New Roman" pitchFamily="18" charset="0"/>
                <a:cs typeface="Times New Roman" pitchFamily="18" charset="0"/>
              </a:rPr>
              <a:t>за одојчад и малу децу</a:t>
            </a:r>
            <a:r>
              <a:rPr lang="sr-Latn-RS" dirty="0">
                <a:latin typeface="Times New Roman" pitchFamily="18" charset="0"/>
                <a:cs typeface="Times New Roman" pitchFamily="18" charset="0"/>
              </a:rPr>
              <a:t>, која се као такве </a:t>
            </a:r>
            <a:r>
              <a:rPr lang="sr-Latn-RS" dirty="0" smtClean="0">
                <a:latin typeface="Times New Roman" pitchFamily="18" charset="0"/>
                <a:cs typeface="Times New Roman" pitchFamily="18" charset="0"/>
              </a:rPr>
              <a:t>презент, </a:t>
            </a:r>
            <a:r>
              <a:rPr lang="sr-Latn-RS" dirty="0">
                <a:latin typeface="Times New Roman" pitchFamily="18" charset="0"/>
                <a:cs typeface="Times New Roman" pitchFamily="18" charset="0"/>
              </a:rPr>
              <a:t>мора у производњи и промету, у погледу здравствене исправности, састава и обележавања одговарати условима прописаним овим правилником.</a:t>
            </a:r>
          </a:p>
          <a:p>
            <a:pPr algn="just"/>
            <a:r>
              <a:rPr lang="sr-Latn-RS" dirty="0">
                <a:latin typeface="Times New Roman" pitchFamily="18" charset="0"/>
                <a:cs typeface="Times New Roman" pitchFamily="18" charset="0"/>
              </a:rPr>
              <a:t>Храна за одојчад и малу децу су дијететски производи намењени за задовољење посебних потреба здраве одојчади старије од четири месеца и мале деце као допуна њиховој исхрани у периоду преласка на разноврсну исхрану.</a:t>
            </a:r>
          </a:p>
          <a:p>
            <a:endParaRPr lang="sr-Latn-RS" dirty="0"/>
          </a:p>
        </p:txBody>
      </p:sp>
    </p:spTree>
    <p:extLst>
      <p:ext uri="{BB962C8B-B14F-4D97-AF65-F5344CB8AC3E}">
        <p14:creationId xmlns="" xmlns:p14="http://schemas.microsoft.com/office/powerpoint/2010/main" val="1539782899"/>
      </p:ext>
    </p:extLst>
  </p:cSld>
  <p:clrMapOvr>
    <a:masterClrMapping/>
  </p:clrMapOvr>
  <p:transition advTm="30893"/>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normAutofit fontScale="77500" lnSpcReduction="20000"/>
          </a:bodyPr>
          <a:lstStyle/>
          <a:p>
            <a:pPr marL="0" indent="0" algn="just">
              <a:buNone/>
            </a:pPr>
            <a:r>
              <a:rPr lang="sr-Latn-RS" dirty="0" smtClean="0">
                <a:latin typeface="Times New Roman" pitchFamily="18" charset="0"/>
                <a:cs typeface="Times New Roman" pitchFamily="18" charset="0"/>
              </a:rPr>
              <a:t>Храна </a:t>
            </a:r>
            <a:r>
              <a:rPr lang="sr-Latn-RS" dirty="0">
                <a:latin typeface="Times New Roman" pitchFamily="18" charset="0"/>
                <a:cs typeface="Times New Roman" pitchFamily="18" charset="0"/>
              </a:rPr>
              <a:t>за одојчад и малу децу се</a:t>
            </a:r>
            <a:r>
              <a:rPr lang="sr-Latn-RS" u="sng" dirty="0">
                <a:latin typeface="Times New Roman" pitchFamily="18" charset="0"/>
                <a:cs typeface="Times New Roman" pitchFamily="18" charset="0"/>
              </a:rPr>
              <a:t> класификује </a:t>
            </a:r>
            <a:r>
              <a:rPr lang="sr-Latn-RS" dirty="0">
                <a:latin typeface="Times New Roman" pitchFamily="18" charset="0"/>
                <a:cs typeface="Times New Roman" pitchFamily="18" charset="0"/>
              </a:rPr>
              <a:t>на следећи начин:</a:t>
            </a:r>
          </a:p>
          <a:p>
            <a:pPr marL="0" indent="0" algn="just">
              <a:buNone/>
            </a:pPr>
            <a:r>
              <a:rPr lang="sr-Latn-RS" dirty="0">
                <a:latin typeface="Times New Roman" pitchFamily="18" charset="0"/>
                <a:cs typeface="Times New Roman" pitchFamily="18" charset="0"/>
              </a:rPr>
              <a:t>1) прерађене намирнице на бази жита које се деле у четири категорије:</a:t>
            </a:r>
          </a:p>
          <a:p>
            <a:pPr marL="0" indent="0" algn="just">
              <a:buNone/>
            </a:pPr>
            <a:r>
              <a:rPr lang="sr-Cyrl-RS" dirty="0" smtClean="0">
                <a:latin typeface="Times New Roman" pitchFamily="18" charset="0"/>
                <a:cs typeface="Times New Roman" pitchFamily="18" charset="0"/>
              </a:rPr>
              <a:t>а)</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једноставна жита која су припремљена, или их треба припремити додатком млека или других одговарајућих хранљивих течности;</a:t>
            </a:r>
          </a:p>
          <a:p>
            <a:pPr marL="0" indent="0" algn="just">
              <a:buNone/>
            </a:pPr>
            <a:r>
              <a:rPr lang="sr-Cyrl-RS" dirty="0" smtClean="0">
                <a:latin typeface="Times New Roman" pitchFamily="18" charset="0"/>
                <a:cs typeface="Times New Roman" pitchFamily="18" charset="0"/>
              </a:rPr>
              <a:t>б</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жита са додатком високо-протеинских намирница која су припремљена или их треба припремити додатком воде или других не-протеинских течности;</a:t>
            </a:r>
          </a:p>
          <a:p>
            <a:pPr marL="0" indent="0" algn="just">
              <a:buNone/>
            </a:pPr>
            <a:r>
              <a:rPr lang="sr-Cyrl-RS" dirty="0" smtClean="0">
                <a:latin typeface="Times New Roman" pitchFamily="18" charset="0"/>
                <a:cs typeface="Times New Roman" pitchFamily="18" charset="0"/>
              </a:rPr>
              <a:t>в</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тестенине које се користе након кувања у кључалој води или у другим одговарајућим течностима;</a:t>
            </a:r>
          </a:p>
          <a:p>
            <a:pPr marL="0" indent="0" algn="just">
              <a:buNone/>
            </a:pPr>
            <a:r>
              <a:rPr lang="sr-Cyrl-RS" dirty="0" smtClean="0">
                <a:latin typeface="Times New Roman" pitchFamily="18" charset="0"/>
                <a:cs typeface="Times New Roman" pitchFamily="18" charset="0"/>
              </a:rPr>
              <a:t>г</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двопек или кекс који се користе или директно или након уситњавања уз додатак воде, млека или других погодних течности;</a:t>
            </a:r>
          </a:p>
          <a:p>
            <a:pPr marL="0" indent="0" algn="just">
              <a:buNone/>
            </a:pPr>
            <a:r>
              <a:rPr lang="sr-Latn-RS" dirty="0">
                <a:latin typeface="Times New Roman" pitchFamily="18" charset="0"/>
                <a:cs typeface="Times New Roman" pitchFamily="18" charset="0"/>
              </a:rPr>
              <a:t>2) остале прерађене намирнице изузев прерађених намирница на бази жита.</a:t>
            </a:r>
          </a:p>
          <a:p>
            <a:endParaRPr lang="sr-Latn-RS" dirty="0"/>
          </a:p>
        </p:txBody>
      </p:sp>
    </p:spTree>
    <p:extLst>
      <p:ext uri="{BB962C8B-B14F-4D97-AF65-F5344CB8AC3E}">
        <p14:creationId xmlns="" xmlns:p14="http://schemas.microsoft.com/office/powerpoint/2010/main" val="1023610577"/>
      </p:ext>
    </p:extLst>
  </p:cSld>
  <p:clrMapOvr>
    <a:masterClrMapping/>
  </p:clrMapOvr>
  <p:transition advTm="25245"/>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200" b="1" dirty="0" smtClean="0">
                <a:latin typeface="Times New Roman" pitchFamily="18" charset="0"/>
                <a:cs typeface="Times New Roman" pitchFamily="18" charset="0"/>
              </a:rPr>
              <a:t>3. </a:t>
            </a:r>
            <a:r>
              <a:rPr lang="sr-Latn-RS" sz="3200" b="1" dirty="0" smtClean="0">
                <a:latin typeface="Times New Roman" pitchFamily="18" charset="0"/>
                <a:cs typeface="Times New Roman" pitchFamily="18" charset="0"/>
              </a:rPr>
              <a:t>Храна </a:t>
            </a:r>
            <a:r>
              <a:rPr lang="sr-Latn-RS" sz="3200" b="1" dirty="0">
                <a:latin typeface="Times New Roman" pitchFamily="18" charset="0"/>
                <a:cs typeface="Times New Roman" pitchFamily="18" charset="0"/>
              </a:rPr>
              <a:t>за особе на дијети за мршављење</a:t>
            </a:r>
          </a:p>
        </p:txBody>
      </p:sp>
      <p:sp>
        <p:nvSpPr>
          <p:cNvPr id="3" name="Content Placeholder 2"/>
          <p:cNvSpPr>
            <a:spLocks noGrp="1"/>
          </p:cNvSpPr>
          <p:nvPr>
            <p:ph idx="1"/>
          </p:nvPr>
        </p:nvSpPr>
        <p:spPr/>
        <p:txBody>
          <a:bodyPr>
            <a:normAutofit fontScale="70000" lnSpcReduction="20000"/>
          </a:bodyPr>
          <a:lstStyle/>
          <a:p>
            <a:pPr marL="0" indent="0" algn="just">
              <a:buNone/>
            </a:pPr>
            <a:r>
              <a:rPr lang="sr-Cyrl-RS" dirty="0" smtClean="0"/>
              <a:t> </a:t>
            </a:r>
            <a:r>
              <a:rPr lang="sr-Latn-RS" dirty="0" smtClean="0">
                <a:latin typeface="Times New Roman" pitchFamily="18" charset="0"/>
                <a:cs typeface="Times New Roman" pitchFamily="18" charset="0"/>
              </a:rPr>
              <a:t>Храна </a:t>
            </a:r>
            <a:r>
              <a:rPr lang="sr-Latn-RS" dirty="0">
                <a:latin typeface="Times New Roman" pitchFamily="18" charset="0"/>
                <a:cs typeface="Times New Roman" pitchFamily="18" charset="0"/>
              </a:rPr>
              <a:t>за особе на дијети за мршављење, која се као таква </a:t>
            </a:r>
            <a:r>
              <a:rPr lang="sr-Latn-RS" dirty="0" smtClean="0">
                <a:latin typeface="Times New Roman" pitchFamily="18" charset="0"/>
                <a:cs typeface="Times New Roman" pitchFamily="18" charset="0"/>
              </a:rPr>
              <a:t>презент</a:t>
            </a:r>
            <a:r>
              <a:rPr lang="sr-Cyrl-RS" dirty="0" smtClean="0">
                <a:latin typeface="Times New Roman" pitchFamily="18" charset="0"/>
                <a:cs typeface="Times New Roman" pitchFamily="18" charset="0"/>
              </a:rPr>
              <a:t>ује</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мора у производњи и промету, у погледу здравствене исправности, састава и обележавања одговарати условима прописаним овим правилником.</a:t>
            </a:r>
          </a:p>
          <a:p>
            <a:pPr algn="just"/>
            <a:r>
              <a:rPr lang="sr-Latn-RS" dirty="0">
                <a:latin typeface="Times New Roman" pitchFamily="18" charset="0"/>
                <a:cs typeface="Times New Roman" pitchFamily="18" charset="0"/>
              </a:rPr>
              <a:t>Храна за особе на дијети за мршављење су посебно формулисане дијететски производи са смањеном енергетском вредношћу које, када се користе у складу са упутством произвођача, замењују комплетну дневну исхрану или део дневне исхране.</a:t>
            </a:r>
          </a:p>
          <a:p>
            <a:pPr algn="just"/>
            <a:r>
              <a:rPr lang="sr-Latn-RS" dirty="0" smtClean="0">
                <a:latin typeface="Times New Roman" pitchFamily="18" charset="0"/>
                <a:cs typeface="Times New Roman" pitchFamily="18" charset="0"/>
              </a:rPr>
              <a:t>дели </a:t>
            </a:r>
            <a:r>
              <a:rPr lang="sr-Latn-RS" dirty="0">
                <a:latin typeface="Times New Roman" pitchFamily="18" charset="0"/>
                <a:cs typeface="Times New Roman" pitchFamily="18" charset="0"/>
              </a:rPr>
              <a:t>се на следеће две категорије:</a:t>
            </a:r>
          </a:p>
          <a:p>
            <a:pPr marL="0" indent="0" algn="just">
              <a:buNone/>
            </a:pPr>
            <a:r>
              <a:rPr lang="sr-Latn-RS" dirty="0">
                <a:latin typeface="Times New Roman" pitchFamily="18" charset="0"/>
                <a:cs typeface="Times New Roman" pitchFamily="18" charset="0"/>
              </a:rPr>
              <a:t>1) производи који су намењени као замена за комплетну дневну исхрану;</a:t>
            </a:r>
          </a:p>
          <a:p>
            <a:pPr marL="0" indent="0" algn="just">
              <a:buNone/>
            </a:pPr>
            <a:r>
              <a:rPr lang="sr-Latn-RS" dirty="0">
                <a:latin typeface="Times New Roman" pitchFamily="18" charset="0"/>
                <a:cs typeface="Times New Roman" pitchFamily="18" charset="0"/>
              </a:rPr>
              <a:t>2) производи који су намењени као замена за један или више оброка у току дана.</a:t>
            </a:r>
          </a:p>
          <a:p>
            <a:endParaRPr lang="sr-Latn-RS" dirty="0"/>
          </a:p>
        </p:txBody>
      </p:sp>
    </p:spTree>
    <p:extLst>
      <p:ext uri="{BB962C8B-B14F-4D97-AF65-F5344CB8AC3E}">
        <p14:creationId xmlns="" xmlns:p14="http://schemas.microsoft.com/office/powerpoint/2010/main" val="2989318536"/>
      </p:ext>
    </p:extLst>
  </p:cSld>
  <p:clrMapOvr>
    <a:masterClrMapping/>
  </p:clrMapOvr>
  <p:transition advTm="47015"/>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268760"/>
            <a:ext cx="8928992" cy="5472608"/>
          </a:xfrm>
        </p:spPr>
        <p:txBody>
          <a:bodyPr>
            <a:normAutofit fontScale="62500" lnSpcReduction="20000"/>
          </a:bodyPr>
          <a:lstStyle/>
          <a:p>
            <a:pPr marL="0" indent="0" algn="just">
              <a:buNone/>
            </a:pPr>
            <a:r>
              <a:rPr lang="sr-Latn-RS" sz="4100" dirty="0" smtClean="0">
                <a:latin typeface="Times New Roman" pitchFamily="18" charset="0"/>
                <a:cs typeface="Times New Roman" pitchFamily="18" charset="0"/>
              </a:rPr>
              <a:t>Храна </a:t>
            </a:r>
            <a:r>
              <a:rPr lang="sr-Latn-RS" sz="4100" dirty="0">
                <a:latin typeface="Times New Roman" pitchFamily="18" charset="0"/>
                <a:cs typeface="Times New Roman" pitchFamily="18" charset="0"/>
              </a:rPr>
              <a:t>за посебне медицинске намене, која се као </a:t>
            </a:r>
            <a:r>
              <a:rPr lang="sr-Latn-RS" sz="4100" dirty="0" smtClean="0">
                <a:latin typeface="Times New Roman" pitchFamily="18" charset="0"/>
                <a:cs typeface="Times New Roman" pitchFamily="18" charset="0"/>
              </a:rPr>
              <a:t>такв</a:t>
            </a:r>
            <a:r>
              <a:rPr lang="sr-Cyrl-RS" sz="4100" dirty="0" smtClean="0">
                <a:latin typeface="Times New Roman" pitchFamily="18" charset="0"/>
                <a:cs typeface="Times New Roman" pitchFamily="18" charset="0"/>
              </a:rPr>
              <a:t>а</a:t>
            </a:r>
            <a:r>
              <a:rPr lang="sr-Latn-RS" sz="4100" dirty="0" smtClean="0">
                <a:latin typeface="Times New Roman" pitchFamily="18" charset="0"/>
                <a:cs typeface="Times New Roman" pitchFamily="18" charset="0"/>
              </a:rPr>
              <a:t> презент</a:t>
            </a:r>
            <a:r>
              <a:rPr lang="sr-Cyrl-RS" sz="4100" dirty="0" smtClean="0">
                <a:latin typeface="Times New Roman" pitchFamily="18" charset="0"/>
                <a:cs typeface="Times New Roman" pitchFamily="18" charset="0"/>
              </a:rPr>
              <a:t>ује</a:t>
            </a:r>
            <a:r>
              <a:rPr lang="sr-Latn-RS" sz="4100" dirty="0" smtClean="0">
                <a:latin typeface="Times New Roman" pitchFamily="18" charset="0"/>
                <a:cs typeface="Times New Roman" pitchFamily="18" charset="0"/>
              </a:rPr>
              <a:t>, </a:t>
            </a:r>
            <a:r>
              <a:rPr lang="sr-Latn-RS" sz="4100" dirty="0">
                <a:latin typeface="Times New Roman" pitchFamily="18" charset="0"/>
                <a:cs typeface="Times New Roman" pitchFamily="18" charset="0"/>
              </a:rPr>
              <a:t>мора у производњи и промету, у погледу здравствене исправности, састава и обележавања одговарати условима прописаним овим правилником.</a:t>
            </a:r>
          </a:p>
          <a:p>
            <a:pPr algn="just"/>
            <a:r>
              <a:rPr lang="sr-Latn-RS" sz="4100" dirty="0">
                <a:latin typeface="Times New Roman" pitchFamily="18" charset="0"/>
                <a:cs typeface="Times New Roman" pitchFamily="18" charset="0"/>
              </a:rPr>
              <a:t>Храна за посебне медицинске намене су посебно прерађени или формулисани дијететски производи намењени за потпуну или делимичну исхрану под медицинским надзором, пацијената са ограниченом, смањеном или поремећеном способношћу уноса, варења, апсорпције, метаболизма и излучивања намирница уобичајеног састава, односно појединих њихових састојака, или са другим медицински установљеним нутритивним захтевима који не могу да се задовоље модификацијом нормалне исхране, употребом других дијететских производа или њиховом комбинацијом</a:t>
            </a:r>
            <a:r>
              <a:rPr lang="sr-Latn-RS" sz="4100" dirty="0" smtClean="0">
                <a:latin typeface="Times New Roman" pitchFamily="18" charset="0"/>
                <a:cs typeface="Times New Roman" pitchFamily="18" charset="0"/>
              </a:rPr>
              <a:t>.</a:t>
            </a:r>
            <a:endParaRPr lang="sr-Latn-RS" sz="4100" dirty="0">
              <a:latin typeface="Times New Roman" pitchFamily="18" charset="0"/>
              <a:cs typeface="Times New Roman" pitchFamily="18" charset="0"/>
            </a:endParaRPr>
          </a:p>
        </p:txBody>
      </p:sp>
      <p:sp>
        <p:nvSpPr>
          <p:cNvPr id="2" name="Rectangle 1"/>
          <p:cNvSpPr/>
          <p:nvPr/>
        </p:nvSpPr>
        <p:spPr>
          <a:xfrm>
            <a:off x="1043608" y="404664"/>
            <a:ext cx="756084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sz="3200" dirty="0" smtClean="0">
                <a:latin typeface="Times New Roman" pitchFamily="18" charset="0"/>
                <a:cs typeface="Times New Roman" pitchFamily="18" charset="0"/>
              </a:rPr>
              <a:t>4. </a:t>
            </a:r>
            <a:r>
              <a:rPr lang="sr-Latn-RS" sz="3200" dirty="0" smtClean="0">
                <a:latin typeface="Times New Roman" pitchFamily="18" charset="0"/>
                <a:cs typeface="Times New Roman" pitchFamily="18" charset="0"/>
              </a:rPr>
              <a:t>Храна </a:t>
            </a:r>
            <a:r>
              <a:rPr lang="sr-Latn-RS" sz="3200" dirty="0">
                <a:latin typeface="Times New Roman" pitchFamily="18" charset="0"/>
                <a:cs typeface="Times New Roman" pitchFamily="18" charset="0"/>
              </a:rPr>
              <a:t>за посебне медицинске намене </a:t>
            </a:r>
          </a:p>
        </p:txBody>
      </p:sp>
    </p:spTree>
    <p:extLst>
      <p:ext uri="{BB962C8B-B14F-4D97-AF65-F5344CB8AC3E}">
        <p14:creationId xmlns="" xmlns:p14="http://schemas.microsoft.com/office/powerpoint/2010/main" val="1598793652"/>
      </p:ext>
    </p:extLst>
  </p:cSld>
  <p:clrMapOvr>
    <a:masterClrMapping/>
  </p:clrMapOvr>
  <p:transition advTm="33646"/>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43000"/>
          </a:xfrm>
        </p:spPr>
        <p:txBody>
          <a:bodyPr>
            <a:noAutofit/>
          </a:bodyPr>
          <a:lstStyle/>
          <a:p>
            <a:r>
              <a:rPr lang="sr-Latn-RS" sz="3200" dirty="0">
                <a:latin typeface="Times New Roman" pitchFamily="18" charset="0"/>
                <a:cs typeface="Times New Roman" pitchFamily="18" charset="0"/>
              </a:rPr>
              <a:t>Храна за посебне медицинске намене класификује се на следеће три категорије:</a:t>
            </a:r>
            <a:r>
              <a:rPr lang="sr-Latn-RS" sz="3200" dirty="0"/>
              <a:t/>
            </a:r>
            <a:br>
              <a:rPr lang="sr-Latn-RS" sz="3200" dirty="0"/>
            </a:br>
            <a:endParaRPr lang="sr-Latn-RS" sz="3200" dirty="0"/>
          </a:p>
        </p:txBody>
      </p:sp>
      <p:sp>
        <p:nvSpPr>
          <p:cNvPr id="3" name="Content Placeholder 2"/>
          <p:cNvSpPr>
            <a:spLocks noGrp="1"/>
          </p:cNvSpPr>
          <p:nvPr>
            <p:ph idx="1"/>
          </p:nvPr>
        </p:nvSpPr>
        <p:spPr/>
        <p:txBody>
          <a:bodyPr>
            <a:normAutofit fontScale="77500" lnSpcReduction="20000"/>
          </a:bodyPr>
          <a:lstStyle/>
          <a:p>
            <a:pPr marL="0" indent="0" algn="just">
              <a:buNone/>
            </a:pPr>
            <a:r>
              <a:rPr lang="sr-Latn-RS" dirty="0" smtClean="0"/>
              <a:t>1</a:t>
            </a:r>
            <a:r>
              <a:rPr lang="sr-Latn-RS" dirty="0"/>
              <a:t>) </a:t>
            </a:r>
            <a:r>
              <a:rPr lang="sr-Latn-RS" dirty="0">
                <a:latin typeface="Times New Roman" pitchFamily="18" charset="0"/>
                <a:cs typeface="Times New Roman" pitchFamily="18" charset="0"/>
              </a:rPr>
              <a:t>Нутритивно потпуне намирнице са </a:t>
            </a:r>
            <a:r>
              <a:rPr lang="sr-Latn-RS" i="1" dirty="0">
                <a:latin typeface="Times New Roman" pitchFamily="18" charset="0"/>
                <a:cs typeface="Times New Roman" pitchFamily="18" charset="0"/>
              </a:rPr>
              <a:t>стандардним саставом</a:t>
            </a:r>
            <a:r>
              <a:rPr lang="sr-Latn-RS" dirty="0">
                <a:latin typeface="Times New Roman" pitchFamily="18" charset="0"/>
                <a:cs typeface="Times New Roman" pitchFamily="18" charset="0"/>
              </a:rPr>
              <a:t> нутријената које, када се користе у складу са упутствима произвођача, могу да представљају једини извор хране за особе којима су намењене;</a:t>
            </a:r>
          </a:p>
          <a:p>
            <a:pPr marL="0" indent="0" algn="just">
              <a:buNone/>
            </a:pPr>
            <a:r>
              <a:rPr lang="sr-Latn-RS" dirty="0">
                <a:latin typeface="Times New Roman" pitchFamily="18" charset="0"/>
                <a:cs typeface="Times New Roman" pitchFamily="18" charset="0"/>
              </a:rPr>
              <a:t>2) Нутритивно потпуне намирнице са </a:t>
            </a:r>
            <a:r>
              <a:rPr lang="sr-Latn-RS" i="1" dirty="0">
                <a:latin typeface="Times New Roman" pitchFamily="18" charset="0"/>
                <a:cs typeface="Times New Roman" pitchFamily="18" charset="0"/>
              </a:rPr>
              <a:t>прилагођеним саставом</a:t>
            </a:r>
            <a:r>
              <a:rPr lang="sr-Latn-RS" dirty="0">
                <a:latin typeface="Times New Roman" pitchFamily="18" charset="0"/>
                <a:cs typeface="Times New Roman" pitchFamily="18" charset="0"/>
              </a:rPr>
              <a:t> и садржајем хранљивих састојака специфичним у односу на болест, поремећај или медицинско стање које, када се користе у складу са упутствима произвођача, могу да представљају једини извор хране за особе којима су намењене;</a:t>
            </a:r>
          </a:p>
          <a:p>
            <a:pPr marL="0" indent="0" algn="just">
              <a:buNone/>
            </a:pPr>
            <a:r>
              <a:rPr lang="sr-Latn-RS" dirty="0">
                <a:latin typeface="Times New Roman" pitchFamily="18" charset="0"/>
                <a:cs typeface="Times New Roman" pitchFamily="18" charset="0"/>
              </a:rPr>
              <a:t>3) Нутритивно непотпуне намирнице са </a:t>
            </a:r>
            <a:r>
              <a:rPr lang="sr-Latn-RS" i="1" dirty="0">
                <a:latin typeface="Times New Roman" pitchFamily="18" charset="0"/>
                <a:cs typeface="Times New Roman" pitchFamily="18" charset="0"/>
              </a:rPr>
              <a:t>стандардним или прилагођеним </a:t>
            </a:r>
            <a:r>
              <a:rPr lang="sr-Latn-RS" dirty="0">
                <a:latin typeface="Times New Roman" pitchFamily="18" charset="0"/>
                <a:cs typeface="Times New Roman" pitchFamily="18" charset="0"/>
              </a:rPr>
              <a:t>саставом и садржајем хранљивих састојака у односу на болест, поремећај или медицинско стање, које нису погодне за употребу као једини извор хране.</a:t>
            </a:r>
          </a:p>
          <a:p>
            <a:endParaRPr lang="sr-Latn-RS" dirty="0"/>
          </a:p>
        </p:txBody>
      </p:sp>
    </p:spTree>
    <p:extLst>
      <p:ext uri="{BB962C8B-B14F-4D97-AF65-F5344CB8AC3E}">
        <p14:creationId xmlns="" xmlns:p14="http://schemas.microsoft.com/office/powerpoint/2010/main" val="2796619836"/>
      </p:ext>
    </p:extLst>
  </p:cSld>
  <p:clrMapOvr>
    <a:masterClrMapping/>
  </p:clrMapOvr>
  <p:transition advTm="23264"/>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rmAutofit fontScale="90000"/>
          </a:bodyPr>
          <a:lstStyle/>
          <a:p>
            <a:r>
              <a:rPr lang="ru-RU" b="1" dirty="0" smtClean="0">
                <a:latin typeface="Times New Roman" pitchFamily="18" charset="0"/>
                <a:cs typeface="Times New Roman" pitchFamily="18" charset="0"/>
              </a:rPr>
              <a:t>Глутен</a:t>
            </a:r>
            <a:endParaRPr lang="en-US" b="1" dirty="0"/>
          </a:p>
        </p:txBody>
      </p:sp>
      <p:sp>
        <p:nvSpPr>
          <p:cNvPr id="3" name="Content Placeholder 2"/>
          <p:cNvSpPr>
            <a:spLocks noGrp="1"/>
          </p:cNvSpPr>
          <p:nvPr>
            <p:ph idx="1"/>
          </p:nvPr>
        </p:nvSpPr>
        <p:spPr>
          <a:xfrm>
            <a:off x="457200" y="928670"/>
            <a:ext cx="8229600" cy="5197493"/>
          </a:xfrm>
        </p:spPr>
        <p:txBody>
          <a:bodyPr>
            <a:normAutofit fontScale="32500" lnSpcReduction="20000"/>
          </a:bodyPr>
          <a:lstStyle/>
          <a:p>
            <a:endParaRPr lang="ru-RU" sz="5500" dirty="0" smtClean="0">
              <a:latin typeface="Times New Roman" pitchFamily="18" charset="0"/>
              <a:cs typeface="Times New Roman" pitchFamily="18" charset="0"/>
            </a:endParaRPr>
          </a:p>
          <a:p>
            <a:pPr algn="just"/>
            <a:r>
              <a:rPr lang="ru-RU" sz="6200" dirty="0" smtClean="0">
                <a:latin typeface="Times New Roman" pitchFamily="18" charset="0"/>
                <a:cs typeface="Times New Roman" pitchFamily="18" charset="0"/>
              </a:rPr>
              <a:t>Глутен је беланчевина која се налази у већини житарица (пшеница, раж и јечам), са изузетком пиринча и кукуруза, као и у пекарским и другим производима добијеним од њих. Такође у неким намирницама може бити додат као адитив, попут сухомеснатих производа, кечапа, прерађене хране.</a:t>
            </a:r>
          </a:p>
          <a:p>
            <a:pPr algn="just">
              <a:buNone/>
            </a:pPr>
            <a:endParaRPr lang="ru-RU" sz="6200" dirty="0" smtClean="0">
              <a:latin typeface="Times New Roman" pitchFamily="18" charset="0"/>
              <a:cs typeface="Times New Roman" pitchFamily="18" charset="0"/>
            </a:endParaRPr>
          </a:p>
          <a:p>
            <a:pPr algn="just"/>
            <a:r>
              <a:rPr lang="ru-RU" sz="6200" dirty="0" smtClean="0">
                <a:latin typeface="Times New Roman" pitchFamily="18" charset="0"/>
                <a:cs typeface="Times New Roman" pitchFamily="18" charset="0"/>
              </a:rPr>
              <a:t>За здраве особе глутен не представља опасност, док код појединих особа може изазвати настанак интолеранције односно Целијачне болести која се одликује следећим тегобама</a:t>
            </a:r>
          </a:p>
          <a:p>
            <a:pPr algn="just"/>
            <a:endParaRPr lang="ru-RU" sz="5500" dirty="0" smtClean="0">
              <a:latin typeface="Times New Roman" pitchFamily="18" charset="0"/>
              <a:cs typeface="Times New Roman" pitchFamily="18" charset="0"/>
            </a:endParaRPr>
          </a:p>
          <a:p>
            <a:pPr algn="just"/>
            <a:r>
              <a:rPr lang="ru-RU" sz="5500" dirty="0" smtClean="0">
                <a:latin typeface="Times New Roman" pitchFamily="18" charset="0"/>
                <a:cs typeface="Times New Roman" pitchFamily="18" charset="0"/>
              </a:rPr>
              <a:t>Малаксалост, </a:t>
            </a:r>
          </a:p>
          <a:p>
            <a:pPr algn="just"/>
            <a:r>
              <a:rPr lang="ru-RU" sz="5500" dirty="0" smtClean="0">
                <a:latin typeface="Times New Roman" pitchFamily="18" charset="0"/>
                <a:cs typeface="Times New Roman" pitchFamily="18" charset="0"/>
              </a:rPr>
              <a:t>Поспаност, </a:t>
            </a:r>
          </a:p>
          <a:p>
            <a:pPr algn="just"/>
            <a:r>
              <a:rPr lang="ru-RU" sz="5500" dirty="0" smtClean="0">
                <a:latin typeface="Times New Roman" pitchFamily="18" charset="0"/>
                <a:cs typeface="Times New Roman" pitchFamily="18" charset="0"/>
              </a:rPr>
              <a:t> Главобоља, </a:t>
            </a:r>
          </a:p>
          <a:p>
            <a:pPr algn="just"/>
            <a:r>
              <a:rPr lang="ru-RU" sz="5500" dirty="0" smtClean="0">
                <a:latin typeface="Times New Roman" pitchFamily="18" charset="0"/>
                <a:cs typeface="Times New Roman" pitchFamily="18" charset="0"/>
              </a:rPr>
              <a:t>Надутошћу стомака, </a:t>
            </a:r>
          </a:p>
          <a:p>
            <a:pPr algn="just"/>
            <a:r>
              <a:rPr lang="ru-RU" sz="5500" dirty="0" smtClean="0">
                <a:latin typeface="Times New Roman" pitchFamily="18" charset="0"/>
                <a:cs typeface="Times New Roman" pitchFamily="18" charset="0"/>
              </a:rPr>
              <a:t>Мучнина</a:t>
            </a:r>
          </a:p>
          <a:p>
            <a:pPr algn="just"/>
            <a:r>
              <a:rPr lang="ru-RU" sz="5500" dirty="0" smtClean="0">
                <a:latin typeface="Times New Roman" pitchFamily="18" charset="0"/>
                <a:cs typeface="Times New Roman" pitchFamily="18" charset="0"/>
              </a:rPr>
              <a:t>Повраћање</a:t>
            </a:r>
          </a:p>
          <a:p>
            <a:pPr algn="just"/>
            <a:r>
              <a:rPr lang="ru-RU" sz="5500" dirty="0" smtClean="0">
                <a:latin typeface="Times New Roman" pitchFamily="18" charset="0"/>
                <a:cs typeface="Times New Roman" pitchFamily="18" charset="0"/>
              </a:rPr>
              <a:t>Дијареја</a:t>
            </a:r>
          </a:p>
          <a:p>
            <a:pPr algn="just"/>
            <a:r>
              <a:rPr lang="ru-RU" sz="5500" dirty="0" smtClean="0">
                <a:latin typeface="Times New Roman" pitchFamily="18" charset="0"/>
                <a:cs typeface="Times New Roman" pitchFamily="18" charset="0"/>
              </a:rPr>
              <a:t>Губитак у телесној тежини</a:t>
            </a:r>
          </a:p>
          <a:p>
            <a:pPr>
              <a:buNone/>
            </a:pPr>
            <a:endParaRPr lang="ru-RU" dirty="0" smtClean="0"/>
          </a:p>
        </p:txBody>
      </p:sp>
    </p:spTree>
  </p:cSld>
  <p:clrMapOvr>
    <a:masterClrMapping/>
  </p:clrMapOvr>
  <p:transition advTm="45644"/>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600" b="1" dirty="0" smtClean="0">
                <a:latin typeface="Times New Roman" pitchFamily="18" charset="0"/>
                <a:cs typeface="Times New Roman" pitchFamily="18" charset="0"/>
              </a:rPr>
              <a:t>5. </a:t>
            </a:r>
            <a:r>
              <a:rPr lang="sr-Latn-RS" sz="3600" b="1" dirty="0" smtClean="0">
                <a:latin typeface="Times New Roman" pitchFamily="18" charset="0"/>
                <a:cs typeface="Times New Roman" pitchFamily="18" charset="0"/>
              </a:rPr>
              <a:t>Храна </a:t>
            </a:r>
            <a:r>
              <a:rPr lang="sr-Latn-RS" sz="3600" b="1" dirty="0">
                <a:latin typeface="Times New Roman" pitchFamily="18" charset="0"/>
                <a:cs typeface="Times New Roman" pitchFamily="18" charset="0"/>
              </a:rPr>
              <a:t>за особе интолерантне на глутен</a:t>
            </a:r>
          </a:p>
        </p:txBody>
      </p:sp>
      <p:sp>
        <p:nvSpPr>
          <p:cNvPr id="3" name="Content Placeholder 2"/>
          <p:cNvSpPr>
            <a:spLocks noGrp="1"/>
          </p:cNvSpPr>
          <p:nvPr>
            <p:ph idx="1"/>
          </p:nvPr>
        </p:nvSpPr>
        <p:spPr/>
        <p:txBody>
          <a:bodyPr>
            <a:normAutofit fontScale="92500" lnSpcReduction="10000"/>
          </a:bodyPr>
          <a:lstStyle/>
          <a:p>
            <a:pPr algn="just"/>
            <a:r>
              <a:rPr lang="sr-Latn-RS" dirty="0" smtClean="0">
                <a:latin typeface="Times New Roman" pitchFamily="18" charset="0"/>
                <a:cs typeface="Times New Roman" pitchFamily="18" charset="0"/>
              </a:rPr>
              <a:t>Храна </a:t>
            </a:r>
            <a:r>
              <a:rPr lang="sr-Latn-RS" dirty="0">
                <a:latin typeface="Times New Roman" pitchFamily="18" charset="0"/>
                <a:cs typeface="Times New Roman" pitchFamily="18" charset="0"/>
              </a:rPr>
              <a:t>за особе интолерантне на глутен, која се као таква презентира, мора у производњи и промету, у погледу здравствене исправности, састава и обележавања одговарати условима прописаним овим правилником.</a:t>
            </a:r>
          </a:p>
          <a:p>
            <a:pPr algn="just"/>
            <a:r>
              <a:rPr lang="sr-Latn-RS" dirty="0">
                <a:latin typeface="Times New Roman" pitchFamily="18" charset="0"/>
                <a:cs typeface="Times New Roman" pitchFamily="18" charset="0"/>
              </a:rPr>
              <a:t>Храна за особе интолерантне на глутен су дијететски производи који су посебно формулисани, припремљени и/или прерађени да задовоље специфичне дијететске потребе особа интолерантних на глутен.</a:t>
            </a:r>
          </a:p>
          <a:p>
            <a:endParaRPr lang="sr-Latn-RS" dirty="0"/>
          </a:p>
        </p:txBody>
      </p:sp>
    </p:spTree>
    <p:extLst>
      <p:ext uri="{BB962C8B-B14F-4D97-AF65-F5344CB8AC3E}">
        <p14:creationId xmlns="" xmlns:p14="http://schemas.microsoft.com/office/powerpoint/2010/main" val="1532626136"/>
      </p:ext>
    </p:extLst>
  </p:cSld>
  <p:clrMapOvr>
    <a:masterClrMapping/>
  </p:clrMapOvr>
  <p:transition advTm="17768"/>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algn="just"/>
            <a:r>
              <a:rPr lang="sr-Latn-RS" dirty="0">
                <a:latin typeface="Times New Roman" pitchFamily="18" charset="0"/>
                <a:cs typeface="Times New Roman" pitchFamily="18" charset="0"/>
              </a:rPr>
              <a:t>Храна за особе интолерантне на глутен која се састоји или садржи један или више састојака добијених из пшенице, ражи, јечма, овса или варијетета добијених њиховим укрштањем који су посебно прерађени да се смањи садржај глутена не сме да има садржај глутена већи од 100 </a:t>
            </a:r>
            <a:r>
              <a:rPr lang="en-US" dirty="0" smtClean="0">
                <a:latin typeface="Times New Roman" pitchFamily="18" charset="0"/>
                <a:cs typeface="Times New Roman" pitchFamily="18" charset="0"/>
              </a:rPr>
              <a:t>mg</a:t>
            </a:r>
            <a:r>
              <a:rPr lang="sr-Latn-RS"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kg</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у намирници у облику у ком се продаје крајњем потрошачу.</a:t>
            </a:r>
          </a:p>
          <a:p>
            <a:pPr algn="just"/>
            <a:r>
              <a:rPr lang="sr-Latn-RS" dirty="0">
                <a:latin typeface="Times New Roman" pitchFamily="18" charset="0"/>
                <a:cs typeface="Times New Roman" pitchFamily="18" charset="0"/>
              </a:rPr>
              <a:t>Уколико се овас користи у намирницама за особе интолерантне на глутен, он мора бити посебно произведен, припремљен или прерађен да се избегне контаминација са пшеницом, ражи, јечмом или варијететима добијеним њиховим укрштањем, а садржај глутена у таквом овсу не сме бити већи од 20 </a:t>
            </a:r>
            <a:r>
              <a:rPr lang="en-US" dirty="0" smtClean="0">
                <a:latin typeface="Times New Roman" pitchFamily="18" charset="0"/>
                <a:cs typeface="Times New Roman" pitchFamily="18" charset="0"/>
              </a:rPr>
              <a:t>mg</a:t>
            </a:r>
            <a:r>
              <a:rPr lang="sr-Latn-RS"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kg</a:t>
            </a:r>
            <a:r>
              <a:rPr lang="sr-Latn-RS" dirty="0" smtClean="0">
                <a:latin typeface="Times New Roman" pitchFamily="18" charset="0"/>
                <a:cs typeface="Times New Roman" pitchFamily="18" charset="0"/>
              </a:rPr>
              <a:t>.</a:t>
            </a:r>
            <a:endParaRPr lang="sr-Latn-RS" dirty="0">
              <a:latin typeface="Times New Roman" pitchFamily="18" charset="0"/>
              <a:cs typeface="Times New Roman" pitchFamily="18" charset="0"/>
            </a:endParaRPr>
          </a:p>
          <a:p>
            <a:pPr algn="just"/>
            <a:r>
              <a:rPr lang="sr-Latn-RS" dirty="0">
                <a:latin typeface="Times New Roman" pitchFamily="18" charset="0"/>
                <a:cs typeface="Times New Roman" pitchFamily="18" charset="0"/>
              </a:rPr>
              <a:t>Термин „веома низак садржај глутена“ може се користити у декларисању, рекламирању и презентацији производа из става 1. овог члана.</a:t>
            </a:r>
          </a:p>
          <a:p>
            <a:pPr algn="just"/>
            <a:r>
              <a:rPr lang="sr-Latn-RS" dirty="0">
                <a:latin typeface="Times New Roman" pitchFamily="18" charset="0"/>
                <a:cs typeface="Times New Roman" pitchFamily="18" charset="0"/>
              </a:rPr>
              <a:t>Термин „без глутена“ може се користити у декларисању, рекламирању и презентацији производа из става 1. овог члана само ако садржај глутена није већи од 20 </a:t>
            </a:r>
            <a:r>
              <a:rPr lang="en-US" dirty="0" smtClean="0">
                <a:latin typeface="Times New Roman" pitchFamily="18" charset="0"/>
                <a:cs typeface="Times New Roman" pitchFamily="18" charset="0"/>
              </a:rPr>
              <a:t>mg</a:t>
            </a:r>
            <a:r>
              <a:rPr lang="sr-Latn-RS"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kg</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у намирници у облику у ком се продаје крајњем потрошачу.</a:t>
            </a:r>
          </a:p>
          <a:p>
            <a:endParaRPr lang="sr-Latn-RS" dirty="0"/>
          </a:p>
        </p:txBody>
      </p:sp>
    </p:spTree>
    <p:extLst>
      <p:ext uri="{BB962C8B-B14F-4D97-AF65-F5344CB8AC3E}">
        <p14:creationId xmlns="" xmlns:p14="http://schemas.microsoft.com/office/powerpoint/2010/main" val="403370488"/>
      </p:ext>
    </p:extLst>
  </p:cSld>
  <p:clrMapOvr>
    <a:masterClrMapping/>
  </p:clrMapOvr>
  <p:transition advTm="16346"/>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467544" y="476672"/>
            <a:ext cx="8077200" cy="6678751"/>
          </a:xfrm>
          <a:prstGeom prst="rect">
            <a:avLst/>
          </a:prstGeom>
          <a:noFill/>
          <a:ln w="9525">
            <a:noFill/>
            <a:miter lim="800000"/>
            <a:headEnd/>
            <a:tailEnd/>
          </a:ln>
          <a:effectLst/>
        </p:spPr>
        <p:txBody>
          <a:bodyPr>
            <a:spAutoFit/>
          </a:bodyPr>
          <a:lstStyle/>
          <a:p>
            <a:pPr algn="just" eaLnBrk="0" hangingPunct="0"/>
            <a:r>
              <a:rPr lang="nl-NL" sz="2400" b="1" dirty="0" smtClean="0">
                <a:latin typeface="Times New Roman" pitchFamily="18" charset="0"/>
              </a:rPr>
              <a:t>ГЛАВНИ </a:t>
            </a:r>
            <a:r>
              <a:rPr lang="nl-NL" sz="2400" b="1" dirty="0">
                <a:latin typeface="Times New Roman" pitchFamily="18" charset="0"/>
              </a:rPr>
              <a:t>ИЗВОР</a:t>
            </a:r>
          </a:p>
          <a:p>
            <a:pPr algn="just" eaLnBrk="0" hangingPunct="0"/>
            <a:endParaRPr lang="nl-NL" sz="2400" b="1" dirty="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i="1" dirty="0">
                <a:latin typeface="Times New Roman" pitchFamily="18" charset="0"/>
              </a:rPr>
              <a:t>Намирнице животињског порекла</a:t>
            </a:r>
          </a:p>
          <a:p>
            <a:pPr algn="just" eaLnBrk="0" hangingPunct="0"/>
            <a:endParaRPr lang="nl-NL" sz="2400" b="1" dirty="0">
              <a:latin typeface="Times New Roman" pitchFamily="18" charset="0"/>
            </a:endParaRPr>
          </a:p>
          <a:p>
            <a:pPr lvl="3" algn="just" eaLnBrk="0" hangingPunct="0"/>
            <a:r>
              <a:rPr lang="nl-NL" sz="2400" dirty="0">
                <a:latin typeface="Wingdings" pitchFamily="2" charset="2"/>
                <a:cs typeface="Times New Roman" pitchFamily="18" charset="0"/>
              </a:rPr>
              <a:t>Ø	</a:t>
            </a:r>
            <a:r>
              <a:rPr lang="nl-NL" sz="2400" b="1" dirty="0">
                <a:latin typeface="Times New Roman" pitchFamily="18" charset="0"/>
              </a:rPr>
              <a:t>месо, јаја</a:t>
            </a:r>
          </a:p>
          <a:p>
            <a:pPr lvl="3" algn="just" eaLnBrk="0" hangingPunct="0"/>
            <a:endParaRPr lang="nl-NL" sz="2400" b="1" dirty="0">
              <a:latin typeface="Times New Roman" pitchFamily="18" charset="0"/>
            </a:endParaRPr>
          </a:p>
          <a:p>
            <a:pPr marL="1828800" lvl="3" indent="-457200" eaLnBrk="0" hangingPunct="0">
              <a:buFont typeface="Wingdings"/>
              <a:buChar char="Ø"/>
            </a:pPr>
            <a:r>
              <a:rPr lang="nl-NL" sz="2400" b="1" dirty="0" smtClean="0">
                <a:latin typeface="Times New Roman" pitchFamily="18" charset="0"/>
              </a:rPr>
              <a:t>млеко </a:t>
            </a:r>
            <a:r>
              <a:rPr lang="nl-NL" sz="2400" b="1" dirty="0">
                <a:latin typeface="Times New Roman" pitchFamily="18" charset="0"/>
              </a:rPr>
              <a:t>и млечни </a:t>
            </a:r>
            <a:r>
              <a:rPr lang="nl-NL" sz="2400" b="1" dirty="0" smtClean="0">
                <a:latin typeface="Times New Roman" pitchFamily="18" charset="0"/>
              </a:rPr>
              <a:t>производи</a:t>
            </a:r>
            <a:endParaRPr lang="sr-Cyrl-RS" sz="2400" b="1" dirty="0" smtClean="0">
              <a:latin typeface="Times New Roman" pitchFamily="18" charset="0"/>
            </a:endParaRPr>
          </a:p>
          <a:p>
            <a:pPr marL="1828800" lvl="3" indent="-457200" eaLnBrk="0" hangingPunct="0"/>
            <a:endParaRPr lang="sr-Latn-RS" sz="2400" b="1" dirty="0" smtClean="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i="1" dirty="0">
                <a:latin typeface="Times New Roman" pitchFamily="18" charset="0"/>
              </a:rPr>
              <a:t>Намирнице индустријског порекла</a:t>
            </a:r>
          </a:p>
          <a:p>
            <a:pPr algn="just" eaLnBrk="0" hangingPunct="0"/>
            <a:endParaRPr lang="nl-NL" sz="2400" b="1" dirty="0">
              <a:latin typeface="Times New Roman" pitchFamily="18" charset="0"/>
            </a:endParaRPr>
          </a:p>
          <a:p>
            <a:pPr lvl="3" algn="just" eaLnBrk="0" hangingPunct="0"/>
            <a:r>
              <a:rPr lang="nl-NL" sz="2400" dirty="0">
                <a:latin typeface="Wingdings" pitchFamily="2" charset="2"/>
                <a:cs typeface="Times New Roman" pitchFamily="18" charset="0"/>
              </a:rPr>
              <a:t>Ø	</a:t>
            </a:r>
            <a:r>
              <a:rPr lang="nl-NL" sz="2400" b="1" dirty="0">
                <a:latin typeface="Times New Roman" pitchFamily="18" charset="0"/>
              </a:rPr>
              <a:t>Кухињска со (</a:t>
            </a:r>
            <a:r>
              <a:rPr lang="nl-NL" sz="2400" b="1" i="1" dirty="0">
                <a:latin typeface="Times New Roman" pitchFamily="18" charset="0"/>
              </a:rPr>
              <a:t>додаје се за корекцију укуса</a:t>
            </a:r>
            <a:r>
              <a:rPr lang="nl-NL" sz="2400" b="1" dirty="0">
                <a:latin typeface="Times New Roman" pitchFamily="18" charset="0"/>
              </a:rPr>
              <a:t>)</a:t>
            </a:r>
          </a:p>
          <a:p>
            <a:pPr lvl="3" algn="just" eaLnBrk="0" hangingPunct="0"/>
            <a:endParaRPr lang="nl-NL" sz="2400" b="1" dirty="0">
              <a:latin typeface="Times New Roman" pitchFamily="18" charset="0"/>
            </a:endParaRPr>
          </a:p>
          <a:p>
            <a:pPr lvl="3" eaLnBrk="0" hangingPunct="0"/>
            <a:r>
              <a:rPr lang="de-DE" sz="2400" dirty="0">
                <a:latin typeface="Wingdings" pitchFamily="2" charset="2"/>
                <a:cs typeface="Times New Roman" pitchFamily="18" charset="0"/>
              </a:rPr>
              <a:t>Ø	</a:t>
            </a:r>
            <a:r>
              <a:rPr lang="de-DE" sz="2400" b="1" dirty="0">
                <a:latin typeface="Times New Roman" pitchFamily="18" charset="0"/>
              </a:rPr>
              <a:t>Намирнице којима је додата кухињска со као конзерванс</a:t>
            </a:r>
          </a:p>
          <a:p>
            <a:pPr lvl="3" eaLnBrk="0" hangingPunct="0"/>
            <a:endParaRPr lang="de-DE" sz="2400" b="1" dirty="0">
              <a:latin typeface="Times New Roman" pitchFamily="18" charset="0"/>
            </a:endParaRPr>
          </a:p>
          <a:p>
            <a:pPr lvl="3" eaLnBrk="0" hangingPunct="0"/>
            <a:r>
              <a:rPr lang="de-DE" sz="2400" dirty="0">
                <a:latin typeface="Wingdings" pitchFamily="2" charset="2"/>
                <a:cs typeface="Times New Roman" pitchFamily="18" charset="0"/>
              </a:rPr>
              <a:t>Ø	</a:t>
            </a:r>
            <a:r>
              <a:rPr lang="de-DE" sz="2400" b="1" dirty="0">
                <a:latin typeface="Times New Roman" pitchFamily="18" charset="0"/>
              </a:rPr>
              <a:t>Намирнице којима су додати натријум-бикарбонат, цитрат, глутамин</a:t>
            </a:r>
          </a:p>
          <a:p>
            <a:pPr marL="1714500" lvl="3" indent="-342900" eaLnBrk="0" hangingPunct="0">
              <a:buFont typeface="Wingdings"/>
              <a:buChar char="Ø"/>
            </a:pPr>
            <a:endParaRPr lang="nl-NL" sz="2000" b="1" dirty="0">
              <a:latin typeface="Times New Roman" pitchFamily="18" charset="0"/>
            </a:endParaRPr>
          </a:p>
        </p:txBody>
      </p:sp>
    </p:spTree>
  </p:cSld>
  <p:clrMapOvr>
    <a:masterClrMapping/>
  </p:clrMapOvr>
  <p:transition advTm="30812"/>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712968" cy="5976664"/>
          </a:xfrm>
        </p:spPr>
        <p:txBody>
          <a:bodyPr>
            <a:normAutofit fontScale="85000" lnSpcReduction="20000"/>
          </a:bodyPr>
          <a:lstStyle/>
          <a:p>
            <a:pPr marL="0" indent="0" algn="just">
              <a:buNone/>
            </a:pPr>
            <a:r>
              <a:rPr lang="sr-Latn-RS" dirty="0" smtClean="0">
                <a:latin typeface="Times New Roman" pitchFamily="18" charset="0"/>
                <a:cs typeface="Times New Roman" pitchFamily="18" charset="0"/>
              </a:rPr>
              <a:t>Квантитативно </a:t>
            </a:r>
            <a:r>
              <a:rPr lang="sr-Latn-RS" dirty="0">
                <a:latin typeface="Times New Roman" pitchFamily="18" charset="0"/>
                <a:cs typeface="Times New Roman" pitchFamily="18" charset="0"/>
              </a:rPr>
              <a:t>одређивање глутена у намирницама и састојцима мора да буде засновано на имунолошкој методи као што је </a:t>
            </a:r>
            <a:r>
              <a:rPr lang="en-US" dirty="0" smtClean="0">
                <a:latin typeface="Times New Roman" pitchFamily="18" charset="0"/>
                <a:cs typeface="Times New Roman" pitchFamily="18" charset="0"/>
              </a:rPr>
              <a:t>Elisa</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Р5 Мендез метода, или другим методама које обезбеђују најмање исту осетљивост и специфичност.</a:t>
            </a:r>
          </a:p>
          <a:p>
            <a:pPr algn="just"/>
            <a:r>
              <a:rPr lang="sr-Latn-RS" dirty="0">
                <a:latin typeface="Times New Roman" pitchFamily="18" charset="0"/>
                <a:cs typeface="Times New Roman" pitchFamily="18" charset="0"/>
              </a:rPr>
              <a:t>Коришћена антитела морају да реагују са фракцијама протеина житарица које су токсичне за особе са интолеранцијом на глутен и не смеју да дају укрштене реакције са другим протеинима житарица или другим компонентама намирница или састојака.</a:t>
            </a:r>
          </a:p>
          <a:p>
            <a:pPr algn="just"/>
            <a:r>
              <a:rPr lang="sr-Latn-RS" dirty="0">
                <a:latin typeface="Times New Roman" pitchFamily="18" charset="0"/>
                <a:cs typeface="Times New Roman" pitchFamily="18" charset="0"/>
              </a:rPr>
              <a:t>Лимит детекције не сме бити виши од 10 </a:t>
            </a:r>
            <a:r>
              <a:rPr lang="en-US" dirty="0" smtClean="0">
                <a:latin typeface="Times New Roman" pitchFamily="18" charset="0"/>
                <a:cs typeface="Times New Roman" pitchFamily="18" charset="0"/>
              </a:rPr>
              <a:t>mg</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глутена </a:t>
            </a:r>
            <a:r>
              <a:rPr lang="sr-Latn-RS"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kg</a:t>
            </a:r>
            <a:r>
              <a:rPr lang="sr-Latn-RS" dirty="0" smtClean="0">
                <a:latin typeface="Times New Roman" pitchFamily="18" charset="0"/>
                <a:cs typeface="Times New Roman" pitchFamily="18" charset="0"/>
              </a:rPr>
              <a:t>.</a:t>
            </a:r>
            <a:endParaRPr lang="sr-Latn-RS" dirty="0">
              <a:latin typeface="Times New Roman" pitchFamily="18" charset="0"/>
              <a:cs typeface="Times New Roman" pitchFamily="18" charset="0"/>
            </a:endParaRPr>
          </a:p>
          <a:p>
            <a:pPr algn="just"/>
            <a:r>
              <a:rPr lang="sr-Latn-RS" dirty="0">
                <a:latin typeface="Times New Roman" pitchFamily="18" charset="0"/>
                <a:cs typeface="Times New Roman" pitchFamily="18" charset="0"/>
              </a:rPr>
              <a:t>Квалитативна анализа која указује на присуство глутена или лимит тестови за глутен морају бити базирани на релевантним методама (нпр. </a:t>
            </a:r>
            <a:r>
              <a:rPr lang="en-US" dirty="0" smtClean="0">
                <a:latin typeface="Times New Roman" pitchFamily="18" charset="0"/>
                <a:cs typeface="Times New Roman" pitchFamily="18" charset="0"/>
              </a:rPr>
              <a:t>Elisa</a:t>
            </a:r>
            <a:r>
              <a:rPr lang="sr-Latn-RS" dirty="0" smtClean="0">
                <a:latin typeface="Times New Roman" pitchFamily="18" charset="0"/>
                <a:cs typeface="Times New Roman" pitchFamily="18" charset="0"/>
              </a:rPr>
              <a:t>, ДНК </a:t>
            </a:r>
            <a:r>
              <a:rPr lang="sr-Latn-RS" dirty="0">
                <a:latin typeface="Times New Roman" pitchFamily="18" charset="0"/>
                <a:cs typeface="Times New Roman" pitchFamily="18" charset="0"/>
              </a:rPr>
              <a:t>методе).</a:t>
            </a:r>
          </a:p>
          <a:p>
            <a:endParaRPr lang="sr-Latn-RS" dirty="0"/>
          </a:p>
        </p:txBody>
      </p:sp>
    </p:spTree>
    <p:extLst>
      <p:ext uri="{BB962C8B-B14F-4D97-AF65-F5344CB8AC3E}">
        <p14:creationId xmlns="" xmlns:p14="http://schemas.microsoft.com/office/powerpoint/2010/main" val="3343818018"/>
      </p:ext>
    </p:extLst>
  </p:cSld>
  <p:clrMapOvr>
    <a:masterClrMapping/>
  </p:clrMapOvr>
  <p:transition advTm="22654"/>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latin typeface="Times New Roman" pitchFamily="18" charset="0"/>
                <a:cs typeface="Times New Roman" pitchFamily="18" charset="0"/>
              </a:rPr>
              <a:t>Кухињска со (</a:t>
            </a:r>
            <a:r>
              <a:rPr lang="en-US" dirty="0" err="1" smtClean="0">
                <a:latin typeface="Times New Roman" pitchFamily="18" charset="0"/>
                <a:cs typeface="Times New Roman" pitchFamily="18" charset="0"/>
              </a:rPr>
              <a:t>NaCl</a:t>
            </a:r>
            <a:r>
              <a:rPr lang="ru-RU"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7500" lnSpcReduction="20000"/>
          </a:bodyPr>
          <a:lstStyle/>
          <a:p>
            <a:pPr algn="just"/>
            <a:r>
              <a:rPr lang="ru-RU" dirty="0" smtClean="0">
                <a:latin typeface="Times New Roman" pitchFamily="18" charset="0"/>
                <a:cs typeface="Times New Roman" pitchFamily="18" charset="0"/>
              </a:rPr>
              <a:t>Велике количине соли у организму доводе до </a:t>
            </a:r>
          </a:p>
          <a:p>
            <a:pPr algn="just"/>
            <a:r>
              <a:rPr lang="ru-RU" dirty="0" smtClean="0">
                <a:latin typeface="Times New Roman" pitchFamily="18" charset="0"/>
                <a:cs typeface="Times New Roman" pitchFamily="18" charset="0"/>
              </a:rPr>
              <a:t>повећања крвног притиска, </a:t>
            </a:r>
          </a:p>
          <a:p>
            <a:pPr algn="just"/>
            <a:r>
              <a:rPr lang="ru-RU" dirty="0" smtClean="0">
                <a:latin typeface="Times New Roman" pitchFamily="18" charset="0"/>
                <a:cs typeface="Times New Roman" pitchFamily="18" charset="0"/>
              </a:rPr>
              <a:t>обољења срца и крвних судова,</a:t>
            </a:r>
          </a:p>
          <a:p>
            <a:pPr algn="just"/>
            <a:r>
              <a:rPr lang="ru-RU" dirty="0" smtClean="0">
                <a:latin typeface="Times New Roman" pitchFamily="18" charset="0"/>
                <a:cs typeface="Times New Roman" pitchFamily="18" charset="0"/>
              </a:rPr>
              <a:t> бубрега, </a:t>
            </a:r>
          </a:p>
          <a:p>
            <a:pPr algn="just"/>
            <a:r>
              <a:rPr lang="ru-RU" dirty="0" smtClean="0">
                <a:latin typeface="Times New Roman" pitchFamily="18" charset="0"/>
                <a:cs typeface="Times New Roman" pitchFamily="18" charset="0"/>
              </a:rPr>
              <a:t>везује воду, па доводи до настанка отока. </a:t>
            </a:r>
          </a:p>
          <a:p>
            <a:pPr algn="just"/>
            <a:r>
              <a:rPr lang="ru-RU" dirty="0" smtClean="0">
                <a:latin typeface="Times New Roman" pitchFamily="18" charset="0"/>
                <a:cs typeface="Times New Roman" pitchFamily="18" charset="0"/>
              </a:rPr>
              <a:t>Храна већ у себи има натријума па је потребно солити је минимално.</a:t>
            </a:r>
          </a:p>
          <a:p>
            <a:pPr algn="just"/>
            <a:r>
              <a:rPr lang="ru-RU" dirty="0" smtClean="0">
                <a:latin typeface="Times New Roman" pitchFamily="18" charset="0"/>
                <a:cs typeface="Times New Roman" pitchFamily="18" charset="0"/>
              </a:rPr>
              <a:t>Дневне препоруке су до </a:t>
            </a:r>
            <a:r>
              <a:rPr lang="ru-RU" dirty="0" smtClean="0">
                <a:latin typeface="Times New Roman" pitchFamily="18" charset="0"/>
                <a:cs typeface="Times New Roman" pitchFamily="18" charset="0"/>
              </a:rPr>
              <a:t>6</a:t>
            </a:r>
            <a:r>
              <a:rPr lang="en-US" dirty="0" smtClean="0">
                <a:latin typeface="Times New Roman" pitchFamily="18" charset="0"/>
                <a:cs typeface="Times New Roman" pitchFamily="18" charset="0"/>
              </a:rPr>
              <a:t>g</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(једна кафена кашичица), што зависи од пола, година старости, физичке активности.</a:t>
            </a:r>
          </a:p>
          <a:p>
            <a:pPr algn="just"/>
            <a:r>
              <a:rPr lang="ru-RU" dirty="0" smtClean="0">
                <a:latin typeface="Times New Roman" pitchFamily="18" charset="0"/>
                <a:cs typeface="Times New Roman" pitchFamily="18" charset="0"/>
              </a:rPr>
              <a:t>Код оболелих препорука је уносити мање количине соли.</a:t>
            </a:r>
            <a:endParaRPr lang="en-US" dirty="0">
              <a:latin typeface="Times New Roman" pitchFamily="18" charset="0"/>
              <a:cs typeface="Times New Roman" pitchFamily="18" charset="0"/>
            </a:endParaRPr>
          </a:p>
        </p:txBody>
      </p:sp>
    </p:spTree>
  </p:cSld>
  <p:clrMapOvr>
    <a:masterClrMapping/>
  </p:clrMapOvr>
  <p:transition advTm="39843"/>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rmAutofit/>
          </a:bodyPr>
          <a:lstStyle/>
          <a:p>
            <a:r>
              <a:rPr lang="sr-Cyrl-RS" sz="3600" b="1" dirty="0" smtClean="0">
                <a:latin typeface="Times New Roman" pitchFamily="18" charset="0"/>
                <a:cs typeface="Times New Roman" pitchFamily="18" charset="0"/>
              </a:rPr>
              <a:t>6. </a:t>
            </a:r>
            <a:r>
              <a:rPr lang="sr-Latn-RS" sz="3600" b="1" dirty="0" smtClean="0">
                <a:latin typeface="Times New Roman" pitchFamily="18" charset="0"/>
                <a:cs typeface="Times New Roman" pitchFamily="18" charset="0"/>
              </a:rPr>
              <a:t>Замене </a:t>
            </a:r>
            <a:r>
              <a:rPr lang="sr-Latn-RS" sz="3600" b="1" dirty="0">
                <a:latin typeface="Times New Roman" pitchFamily="18" charset="0"/>
                <a:cs typeface="Times New Roman" pitchFamily="18" charset="0"/>
              </a:rPr>
              <a:t>за кухињску со</a:t>
            </a:r>
          </a:p>
        </p:txBody>
      </p:sp>
      <p:sp>
        <p:nvSpPr>
          <p:cNvPr id="3" name="Content Placeholder 2"/>
          <p:cNvSpPr>
            <a:spLocks noGrp="1"/>
          </p:cNvSpPr>
          <p:nvPr>
            <p:ph idx="1"/>
          </p:nvPr>
        </p:nvSpPr>
        <p:spPr>
          <a:xfrm>
            <a:off x="179512" y="1268760"/>
            <a:ext cx="8784976" cy="5328592"/>
          </a:xfrm>
        </p:spPr>
        <p:txBody>
          <a:bodyPr>
            <a:normAutofit fontScale="77500" lnSpcReduction="20000"/>
          </a:bodyPr>
          <a:lstStyle/>
          <a:p>
            <a:pPr marL="0" indent="0" algn="just">
              <a:buNone/>
            </a:pPr>
            <a:r>
              <a:rPr lang="sr-Latn-RS" dirty="0" smtClean="0">
                <a:latin typeface="Times New Roman" pitchFamily="18" charset="0"/>
                <a:cs typeface="Times New Roman" pitchFamily="18" charset="0"/>
              </a:rPr>
              <a:t>Замене </a:t>
            </a:r>
            <a:r>
              <a:rPr lang="sr-Latn-RS" dirty="0">
                <a:latin typeface="Times New Roman" pitchFamily="18" charset="0"/>
                <a:cs typeface="Times New Roman" pitchFamily="18" charset="0"/>
              </a:rPr>
              <a:t>за кухињску со, које се као такве </a:t>
            </a:r>
            <a:r>
              <a:rPr lang="sr-Latn-RS" dirty="0" smtClean="0">
                <a:latin typeface="Times New Roman" pitchFamily="18" charset="0"/>
                <a:cs typeface="Times New Roman" pitchFamily="18" charset="0"/>
              </a:rPr>
              <a:t>презент</a:t>
            </a:r>
            <a:r>
              <a:rPr lang="sr-Cyrl-RS" dirty="0" smtClean="0">
                <a:latin typeface="Times New Roman" pitchFamily="18" charset="0"/>
                <a:cs typeface="Times New Roman" pitchFamily="18" charset="0"/>
              </a:rPr>
              <a:t>ују</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морају у производњи и промету, у погледу здравствене исправности, састава и обележавања одговарати условима прописаним овим правилником.</a:t>
            </a:r>
          </a:p>
          <a:p>
            <a:pPr algn="just"/>
            <a:r>
              <a:rPr lang="sr-Latn-RS" dirty="0">
                <a:latin typeface="Times New Roman" pitchFamily="18" charset="0"/>
                <a:cs typeface="Times New Roman" pitchFamily="18" charset="0"/>
              </a:rPr>
              <a:t>Под називом „замена за со за људску исхрану“ могу се стављати у промет дијететски производи добијени од супстанци наведених у Листи дозвољених замена за со за људску исхрану из Прилога бр. 22. који је одштампан уз овај правилник и чини његов саставни део.</a:t>
            </a:r>
          </a:p>
          <a:p>
            <a:pPr marL="0" indent="0" algn="just">
              <a:buNone/>
            </a:pPr>
            <a:r>
              <a:rPr lang="sr-Latn-RS" dirty="0" smtClean="0">
                <a:latin typeface="Times New Roman" pitchFamily="18" charset="0"/>
                <a:cs typeface="Times New Roman" pitchFamily="18" charset="0"/>
              </a:rPr>
              <a:t>Количина </a:t>
            </a:r>
            <a:r>
              <a:rPr lang="sr-Latn-RS" dirty="0">
                <a:latin typeface="Times New Roman" pitchFamily="18" charset="0"/>
                <a:cs typeface="Times New Roman" pitchFamily="18" charset="0"/>
              </a:rPr>
              <a:t>натријума у заменама за со за људску исхрану не сме бити већа од 120 </a:t>
            </a:r>
            <a:r>
              <a:rPr lang="en-US" dirty="0" smtClean="0">
                <a:latin typeface="Times New Roman" pitchFamily="18" charset="0"/>
                <a:cs typeface="Times New Roman" pitchFamily="18" charset="0"/>
              </a:rPr>
              <a:t>mg</a:t>
            </a:r>
            <a:r>
              <a:rPr lang="sr-Cyrl-RS" dirty="0" smtClean="0">
                <a:latin typeface="Times New Roman" pitchFamily="18" charset="0"/>
                <a:cs typeface="Times New Roman" pitchFamily="18" charset="0"/>
              </a:rPr>
              <a:t> </a:t>
            </a:r>
            <a:r>
              <a:rPr lang="sr-Latn-RS" dirty="0" smtClean="0">
                <a:latin typeface="Times New Roman" pitchFamily="18" charset="0"/>
                <a:cs typeface="Times New Roman" pitchFamily="18" charset="0"/>
              </a:rPr>
              <a:t>у </a:t>
            </a:r>
            <a:r>
              <a:rPr lang="sr-Latn-RS" dirty="0">
                <a:latin typeface="Times New Roman" pitchFamily="18" charset="0"/>
                <a:cs typeface="Times New Roman" pitchFamily="18" charset="0"/>
              </a:rPr>
              <a:t>100 </a:t>
            </a:r>
            <a:r>
              <a:rPr lang="en-US" dirty="0" smtClean="0">
                <a:latin typeface="Times New Roman" pitchFamily="18" charset="0"/>
                <a:cs typeface="Times New Roman" pitchFamily="18" charset="0"/>
              </a:rPr>
              <a:t>g </a:t>
            </a:r>
            <a:r>
              <a:rPr lang="sr-Latn-RS" dirty="0" smtClean="0">
                <a:latin typeface="Times New Roman" pitchFamily="18" charset="0"/>
                <a:cs typeface="Times New Roman" pitchFamily="18" charset="0"/>
              </a:rPr>
              <a:t>замене </a:t>
            </a:r>
            <a:r>
              <a:rPr lang="sr-Latn-RS" dirty="0">
                <a:latin typeface="Times New Roman" pitchFamily="18" charset="0"/>
                <a:cs typeface="Times New Roman" pitchFamily="18" charset="0"/>
              </a:rPr>
              <a:t>за со за људску исхрану.</a:t>
            </a:r>
          </a:p>
          <a:p>
            <a:pPr marL="0" indent="0" algn="just">
              <a:buNone/>
            </a:pPr>
            <a:r>
              <a:rPr lang="sr-Latn-RS" dirty="0">
                <a:latin typeface="Times New Roman" pitchFamily="18" charset="0"/>
                <a:cs typeface="Times New Roman" pitchFamily="18" charset="0"/>
              </a:rPr>
              <a:t>Замени за со за људску исхрану мора се додавати јод у облику калијум-јодата или калијум-јодида у количини прописаној за кухињску со.</a:t>
            </a:r>
          </a:p>
          <a:p>
            <a:pPr marL="0" indent="0" algn="just">
              <a:buNone/>
            </a:pPr>
            <a:r>
              <a:rPr lang="sr-Latn-RS" dirty="0">
                <a:latin typeface="Times New Roman" pitchFamily="18" charset="0"/>
                <a:cs typeface="Times New Roman" pitchFamily="18" charset="0"/>
              </a:rPr>
              <a:t>Декларација замене за со за људску исхрану која садржи калијум треба да садржи препоручен начин употребе.</a:t>
            </a:r>
          </a:p>
          <a:p>
            <a:endParaRPr lang="sr-Latn-RS" dirty="0"/>
          </a:p>
        </p:txBody>
      </p:sp>
    </p:spTree>
    <p:extLst>
      <p:ext uri="{BB962C8B-B14F-4D97-AF65-F5344CB8AC3E}">
        <p14:creationId xmlns="" xmlns:p14="http://schemas.microsoft.com/office/powerpoint/2010/main" val="3976548409"/>
      </p:ext>
    </p:extLst>
  </p:cSld>
  <p:clrMapOvr>
    <a:masterClrMapping/>
  </p:clrMapOvr>
  <p:transition advTm="24625"/>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Times New Roman" pitchFamily="18" charset="0"/>
                <a:cs typeface="Times New Roman" pitchFamily="18" charset="0"/>
              </a:rPr>
              <a:t>7. </a:t>
            </a:r>
            <a:r>
              <a:rPr lang="sr-Cyrl-RS" sz="3600" b="1" dirty="0" smtClean="0">
                <a:latin typeface="Times New Roman" pitchFamily="18" charset="0"/>
                <a:cs typeface="Times New Roman" pitchFamily="18" charset="0"/>
              </a:rPr>
              <a:t>Додаци исхрани</a:t>
            </a:r>
            <a:endParaRPr lang="sr-Latn-R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pPr algn="just"/>
            <a:r>
              <a:rPr lang="sr-Latn-RS" dirty="0">
                <a:latin typeface="Times New Roman" pitchFamily="18" charset="0"/>
                <a:cs typeface="Times New Roman" pitchFamily="18" charset="0"/>
              </a:rPr>
              <a:t>Супстанце са хранљивим или физиолошким ефектом су витамини и минералне супстанце наведене у Прилогу бр. 24. овог правилника, као и друге супстанце са хранљивим или физиолошким ефектом као што су: протеини, аминокиселине, масне киселине, лецитини, влакна, квасац, биљке, биљне сировине, препарати биљних сировина, састојци изоловани из биљног материјала (нпр. биофлавоноиди, каротеноиди, изофлавони, глукозинолати), ензими и коензими, живе културе микроорганизама, одређени пчелињи производи и друге супстанце.</a:t>
            </a:r>
          </a:p>
          <a:p>
            <a:pPr algn="just"/>
            <a:r>
              <a:rPr lang="sr-Latn-RS" dirty="0">
                <a:latin typeface="Times New Roman" pitchFamily="18" charset="0"/>
                <a:cs typeface="Times New Roman" pitchFamily="18" charset="0"/>
              </a:rPr>
              <a:t>Биљна сировина је цео или уситњен, сиров или осушен део биљке, алге, гљиве или лишаја.</a:t>
            </a:r>
          </a:p>
          <a:p>
            <a:pPr algn="just"/>
            <a:r>
              <a:rPr lang="sr-Latn-RS" dirty="0">
                <a:latin typeface="Times New Roman" pitchFamily="18" charset="0"/>
                <a:cs typeface="Times New Roman" pitchFamily="18" charset="0"/>
              </a:rPr>
              <a:t>Препарати биљних сировина су производи који се добијају из биљних сировина применом специфичних поступака као што су: дестилација, цеђење, екстракција, фракционисање, пречишћавање, концентрисање, ферментација и др.</a:t>
            </a:r>
          </a:p>
          <a:p>
            <a:endParaRPr lang="sr-Latn-RS" dirty="0"/>
          </a:p>
        </p:txBody>
      </p:sp>
    </p:spTree>
    <p:extLst>
      <p:ext uri="{BB962C8B-B14F-4D97-AF65-F5344CB8AC3E}">
        <p14:creationId xmlns="" xmlns:p14="http://schemas.microsoft.com/office/powerpoint/2010/main" val="3577434360"/>
      </p:ext>
    </p:extLst>
  </p:cSld>
  <p:clrMapOvr>
    <a:masterClrMapping/>
  </p:clrMapOvr>
  <p:transition advTm="30202"/>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00108"/>
            <a:ext cx="8229600" cy="5126055"/>
          </a:xfrm>
        </p:spPr>
        <p:txBody>
          <a:bodyPr>
            <a:normAutofit lnSpcReduction="10000"/>
          </a:bodyPr>
          <a:lstStyle/>
          <a:p>
            <a:pPr algn="just"/>
            <a:r>
              <a:rPr lang="sr-Latn-RS" b="1" dirty="0">
                <a:latin typeface="Times New Roman" pitchFamily="18" charset="0"/>
                <a:cs typeface="Times New Roman" pitchFamily="18" charset="0"/>
              </a:rPr>
              <a:t>Минималне количине </a:t>
            </a:r>
            <a:r>
              <a:rPr lang="sr-Latn-RS" dirty="0">
                <a:latin typeface="Times New Roman" pitchFamily="18" charset="0"/>
                <a:cs typeface="Times New Roman" pitchFamily="18" charset="0"/>
              </a:rPr>
              <a:t>витамина и минерала у додацима исхрани су оне којима се са количином производа која се препоручује за дневни унос обезбеђује 15% препорученог дневног уноса (ПДУ) </a:t>
            </a:r>
            <a:r>
              <a:rPr lang="sr-Cyrl-RS" dirty="0" smtClean="0">
                <a:latin typeface="Times New Roman" pitchFamily="18" charset="0"/>
                <a:cs typeface="Times New Roman" pitchFamily="18" charset="0"/>
              </a:rPr>
              <a:t>према </a:t>
            </a:r>
            <a:r>
              <a:rPr lang="sr-Latn-RS" dirty="0" smtClean="0">
                <a:latin typeface="Times New Roman" pitchFamily="18" charset="0"/>
                <a:cs typeface="Times New Roman" pitchFamily="18" charset="0"/>
              </a:rPr>
              <a:t>правилник</a:t>
            </a:r>
            <a:r>
              <a:rPr lang="sr-Cyrl-RS" dirty="0" smtClean="0">
                <a:latin typeface="Times New Roman" pitchFamily="18" charset="0"/>
                <a:cs typeface="Times New Roman" pitchFamily="18" charset="0"/>
              </a:rPr>
              <a:t>у</a:t>
            </a:r>
            <a:r>
              <a:rPr lang="sr-Latn-RS" dirty="0" smtClean="0">
                <a:latin typeface="Times New Roman" pitchFamily="18" charset="0"/>
                <a:cs typeface="Times New Roman" pitchFamily="18" charset="0"/>
              </a:rPr>
              <a:t>.</a:t>
            </a:r>
            <a:endParaRPr lang="sr-Latn-RS" dirty="0">
              <a:latin typeface="Times New Roman" pitchFamily="18" charset="0"/>
              <a:cs typeface="Times New Roman" pitchFamily="18" charset="0"/>
            </a:endParaRPr>
          </a:p>
          <a:p>
            <a:pPr algn="just"/>
            <a:r>
              <a:rPr lang="sr-Latn-RS" b="1" dirty="0">
                <a:latin typeface="Times New Roman" pitchFamily="18" charset="0"/>
                <a:cs typeface="Times New Roman" pitchFamily="18" charset="0"/>
              </a:rPr>
              <a:t>Максимално дозвољене количине </a:t>
            </a:r>
            <a:r>
              <a:rPr lang="sr-Latn-RS" dirty="0">
                <a:latin typeface="Times New Roman" pitchFamily="18" charset="0"/>
                <a:cs typeface="Times New Roman" pitchFamily="18" charset="0"/>
              </a:rPr>
              <a:t>витамина и минерала у додацима исхрани за одрасле у количини производа која се препоручује за дневни унос дате су у </a:t>
            </a:r>
            <a:r>
              <a:rPr lang="sr-Cyrl-RS" dirty="0" smtClean="0">
                <a:latin typeface="Times New Roman" pitchFamily="18" charset="0"/>
                <a:cs typeface="Times New Roman" pitchFamily="18" charset="0"/>
              </a:rPr>
              <a:t>оквиру</a:t>
            </a:r>
            <a:r>
              <a:rPr lang="sr-Latn-R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a:t>
            </a:r>
            <a:r>
              <a:rPr lang="sr-Latn-RS" dirty="0" smtClean="0">
                <a:latin typeface="Times New Roman" pitchFamily="18" charset="0"/>
                <a:cs typeface="Times New Roman" pitchFamily="18" charset="0"/>
              </a:rPr>
              <a:t>равилника</a:t>
            </a:r>
            <a:r>
              <a:rPr lang="sr-Latn-RS" dirty="0">
                <a:latin typeface="Times New Roman" pitchFamily="18" charset="0"/>
                <a:cs typeface="Times New Roman" pitchFamily="18" charset="0"/>
              </a:rPr>
              <a:t>.</a:t>
            </a:r>
          </a:p>
        </p:txBody>
      </p:sp>
    </p:spTree>
    <p:extLst>
      <p:ext uri="{BB962C8B-B14F-4D97-AF65-F5344CB8AC3E}">
        <p14:creationId xmlns="" xmlns:p14="http://schemas.microsoft.com/office/powerpoint/2010/main" val="809317434"/>
      </p:ext>
    </p:extLst>
  </p:cSld>
  <p:clrMapOvr>
    <a:masterClrMapping/>
  </p:clrMapOvr>
  <p:transition advTm="27297"/>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600" b="1" dirty="0" smtClean="0">
                <a:latin typeface="Times New Roman" pitchFamily="18" charset="0"/>
                <a:cs typeface="Times New Roman" pitchFamily="18" charset="0"/>
              </a:rPr>
              <a:t>Декларација</a:t>
            </a:r>
            <a:r>
              <a:rPr lang="sr-Latn-RS" sz="3600" dirty="0" smtClean="0">
                <a:latin typeface="Times New Roman" pitchFamily="18" charset="0"/>
                <a:cs typeface="Times New Roman" pitchFamily="18" charset="0"/>
              </a:rPr>
              <a:t> мора да садржи следеће податке:</a:t>
            </a:r>
            <a:endParaRPr lang="sr-Latn-RS" sz="36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pPr marL="0" indent="0" algn="just">
              <a:buNone/>
            </a:pPr>
            <a:r>
              <a:rPr lang="sr-Latn-RS" dirty="0" smtClean="0">
                <a:latin typeface="Times New Roman" pitchFamily="18" charset="0"/>
                <a:cs typeface="Times New Roman" pitchFamily="18" charset="0"/>
              </a:rPr>
              <a:t>1</a:t>
            </a:r>
            <a:r>
              <a:rPr lang="sr-Latn-RS" dirty="0">
                <a:latin typeface="Times New Roman" pitchFamily="18" charset="0"/>
                <a:cs typeface="Times New Roman" pitchFamily="18" charset="0"/>
              </a:rPr>
              <a:t>) називе категорија хранљивих састојака или супстанци које карактеришу производ или опис природе ових хранљивих састојака или супстанци;</a:t>
            </a:r>
          </a:p>
          <a:p>
            <a:pPr marL="0" indent="0" algn="just">
              <a:buNone/>
            </a:pPr>
            <a:r>
              <a:rPr lang="sr-Latn-RS" dirty="0">
                <a:latin typeface="Times New Roman" pitchFamily="18" charset="0"/>
                <a:cs typeface="Times New Roman" pitchFamily="18" charset="0"/>
              </a:rPr>
              <a:t>2) количину производа која се препоручује за дневни унос;</a:t>
            </a:r>
          </a:p>
          <a:p>
            <a:pPr marL="0" indent="0" algn="just">
              <a:buNone/>
            </a:pPr>
            <a:r>
              <a:rPr lang="sr-Latn-RS" dirty="0">
                <a:latin typeface="Times New Roman" pitchFamily="18" charset="0"/>
                <a:cs typeface="Times New Roman" pitchFamily="18" charset="0"/>
              </a:rPr>
              <a:t>3) упозорење да се не сме прекорачити препоручена дневна доза;</a:t>
            </a:r>
          </a:p>
          <a:p>
            <a:pPr marL="0" indent="0" algn="just">
              <a:buNone/>
            </a:pPr>
            <a:r>
              <a:rPr lang="sr-Latn-RS" dirty="0">
                <a:latin typeface="Times New Roman" pitchFamily="18" charset="0"/>
                <a:cs typeface="Times New Roman" pitchFamily="18" charset="0"/>
              </a:rPr>
              <a:t>4) напомена да се додаци исхрани не могу користити као замена за разноврсну исхрану;</a:t>
            </a:r>
          </a:p>
          <a:p>
            <a:pPr marL="0" indent="0" algn="just">
              <a:buNone/>
            </a:pPr>
            <a:r>
              <a:rPr lang="sr-Latn-RS" dirty="0">
                <a:latin typeface="Times New Roman" pitchFamily="18" charset="0"/>
                <a:cs typeface="Times New Roman" pitchFamily="18" charset="0"/>
              </a:rPr>
              <a:t>5) напомену да ове производе треба држати ван домашаја деце;</a:t>
            </a:r>
          </a:p>
          <a:p>
            <a:pPr marL="0" indent="0" algn="just">
              <a:buNone/>
            </a:pPr>
            <a:r>
              <a:rPr lang="sr-Latn-RS" dirty="0">
                <a:latin typeface="Times New Roman" pitchFamily="18" charset="0"/>
                <a:cs typeface="Times New Roman" pitchFamily="18" charset="0"/>
              </a:rPr>
              <a:t>6) упутство о намени и начину примене додатка исхрани; ограничења у примени и посебна упозорења за потенцијално ризичне категорије: деца, труднице, дојиље, лица која болују од хроничних болести и др.</a:t>
            </a:r>
          </a:p>
          <a:p>
            <a:endParaRPr lang="sr-Latn-RS" dirty="0"/>
          </a:p>
        </p:txBody>
      </p:sp>
    </p:spTree>
    <p:extLst>
      <p:ext uri="{BB962C8B-B14F-4D97-AF65-F5344CB8AC3E}">
        <p14:creationId xmlns="" xmlns:p14="http://schemas.microsoft.com/office/powerpoint/2010/main" val="548090773"/>
      </p:ext>
    </p:extLst>
  </p:cSld>
  <p:clrMapOvr>
    <a:masterClrMapping/>
  </p:clrMapOvr>
  <p:transition advTm="36806"/>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Autofit/>
          </a:bodyPr>
          <a:lstStyle/>
          <a:p>
            <a:r>
              <a:rPr lang="sr-Cyrl-RS" sz="3600" b="1" dirty="0" smtClean="0">
                <a:latin typeface="Times New Roman" pitchFamily="18" charset="0"/>
                <a:cs typeface="Times New Roman" pitchFamily="18" charset="0"/>
              </a:rPr>
              <a:t>ДИЈЕТЕТСКИ СУПЛЕМЕНТИ</a:t>
            </a:r>
            <a:r>
              <a:rPr lang="en-US" sz="3600" b="1" dirty="0"/>
              <a:t> </a:t>
            </a:r>
            <a:r>
              <a:rPr lang="sr-Cyrl-RS" sz="2800" b="1" dirty="0" smtClean="0"/>
              <a:t/>
            </a:r>
            <a:br>
              <a:rPr lang="sr-Cyrl-RS" sz="2800" b="1" dirty="0" smtClean="0"/>
            </a:br>
            <a:endParaRPr lang="en-US" sz="2800" dirty="0"/>
          </a:p>
        </p:txBody>
      </p:sp>
      <p:sp>
        <p:nvSpPr>
          <p:cNvPr id="3" name="Content Placeholder 2"/>
          <p:cNvSpPr>
            <a:spLocks noGrp="1"/>
          </p:cNvSpPr>
          <p:nvPr>
            <p:ph idx="1"/>
          </p:nvPr>
        </p:nvSpPr>
        <p:spPr>
          <a:xfrm>
            <a:off x="0" y="685800"/>
            <a:ext cx="9144000" cy="6172200"/>
          </a:xfrm>
        </p:spPr>
        <p:txBody>
          <a:bodyPr>
            <a:normAutofit/>
          </a:bodyPr>
          <a:lstStyle/>
          <a:p>
            <a:pPr algn="just">
              <a:buFont typeface="Wingdings" pitchFamily="2" charset="2"/>
              <a:buChar char="q"/>
            </a:pPr>
            <a:r>
              <a:rPr lang="sr-Cyrl-RS" sz="2800" b="1" dirty="0" smtClean="0">
                <a:latin typeface="Times New Roman" pitchFamily="18" charset="0"/>
                <a:cs typeface="Times New Roman" pitchFamily="18" charset="0"/>
              </a:rPr>
              <a:t>Дијететски</a:t>
            </a:r>
            <a:r>
              <a:rPr lang="hr-BA" sz="2800" b="1" dirty="0" smtClean="0">
                <a:latin typeface="Times New Roman" pitchFamily="18" charset="0"/>
                <a:cs typeface="Times New Roman" pitchFamily="18" charset="0"/>
              </a:rPr>
              <a:t> </a:t>
            </a:r>
            <a:r>
              <a:rPr lang="sr-Cyrl-RS" sz="2800" b="1" dirty="0" smtClean="0">
                <a:latin typeface="Times New Roman" pitchFamily="18" charset="0"/>
                <a:cs typeface="Times New Roman" pitchFamily="18" charset="0"/>
              </a:rPr>
              <a:t>суплементи</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или</a:t>
            </a:r>
            <a:r>
              <a:rPr lang="hr-BA" sz="2800" dirty="0" smtClean="0">
                <a:latin typeface="Times New Roman" pitchFamily="18" charset="0"/>
                <a:cs typeface="Times New Roman" pitchFamily="18" charset="0"/>
              </a:rPr>
              <a:t> </a:t>
            </a:r>
            <a:r>
              <a:rPr lang="sr-Cyrl-RS" sz="2800" b="1" dirty="0" smtClean="0">
                <a:latin typeface="Times New Roman" pitchFamily="18" charset="0"/>
                <a:cs typeface="Times New Roman" pitchFamily="18" charset="0"/>
              </a:rPr>
              <a:t>додаци</a:t>
            </a:r>
            <a:r>
              <a:rPr lang="hr-BA" sz="2800" b="1" dirty="0" smtClean="0">
                <a:latin typeface="Times New Roman" pitchFamily="18" charset="0"/>
                <a:cs typeface="Times New Roman" pitchFamily="18" charset="0"/>
              </a:rPr>
              <a:t> </a:t>
            </a:r>
            <a:r>
              <a:rPr lang="sr-Cyrl-RS" sz="2800" b="1" dirty="0" smtClean="0">
                <a:latin typeface="Times New Roman" pitchFamily="18" charset="0"/>
                <a:cs typeface="Times New Roman" pitchFamily="18" charset="0"/>
              </a:rPr>
              <a:t>исхрани</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су</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производи</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који</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својим</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активним</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састојцима</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могу</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да</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помогну</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појачају</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или</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асистирају</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јачању</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природних</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функција</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организма</a:t>
            </a:r>
            <a:r>
              <a:rPr lang="hr-BA" sz="2800" dirty="0" smtClean="0">
                <a:latin typeface="Times New Roman" pitchFamily="18" charset="0"/>
                <a:cs typeface="Times New Roman" pitchFamily="18" charset="0"/>
              </a:rPr>
              <a:t>. </a:t>
            </a:r>
          </a:p>
          <a:p>
            <a:pPr algn="just">
              <a:buFont typeface="Wingdings" pitchFamily="2" charset="2"/>
              <a:buChar char="q"/>
            </a:pPr>
            <a:r>
              <a:rPr lang="sr-Cyrl-RS" sz="2800" dirty="0" smtClean="0">
                <a:latin typeface="Times New Roman" pitchFamily="18" charset="0"/>
                <a:cs typeface="Times New Roman" pitchFamily="18" charset="0"/>
              </a:rPr>
              <a:t>У</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потенцијалне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кориснике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дијететских</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суплемената</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спадају</a:t>
            </a:r>
            <a:r>
              <a:rPr lang="hr-BA" sz="2800" dirty="0">
                <a:latin typeface="Times New Roman" pitchFamily="18" charset="0"/>
                <a:cs typeface="Times New Roman" pitchFamily="18" charset="0"/>
              </a:rPr>
              <a:t>:</a:t>
            </a:r>
            <a:r>
              <a:rPr lang="hr-BA" sz="2800" dirty="0" smtClean="0">
                <a:latin typeface="Times New Roman" pitchFamily="18" charset="0"/>
                <a:cs typeface="Times New Roman" pitchFamily="18" charset="0"/>
              </a:rPr>
              <a:t> </a:t>
            </a:r>
          </a:p>
          <a:p>
            <a:pPr algn="just">
              <a:buFont typeface="Wingdings" pitchFamily="2" charset="2"/>
              <a:buChar char="ü"/>
            </a:pPr>
            <a:r>
              <a:rPr lang="sr-Cyrl-RS" sz="2800" dirty="0" smtClean="0">
                <a:latin typeface="Times New Roman" pitchFamily="18" charset="0"/>
                <a:cs typeface="Times New Roman" pitchFamily="18" charset="0"/>
              </a:rPr>
              <a:t>особе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са</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повећаним</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нутритивним</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потребама</a:t>
            </a:r>
            <a:r>
              <a:rPr lang="hr-BA" sz="2800" dirty="0" smtClean="0">
                <a:latin typeface="Times New Roman" pitchFamily="18" charset="0"/>
                <a:cs typeface="Times New Roman" pitchFamily="18" charset="0"/>
              </a:rPr>
              <a:t>,</a:t>
            </a:r>
          </a:p>
          <a:p>
            <a:pPr algn="just">
              <a:buFont typeface="Wingdings" pitchFamily="2" charset="2"/>
              <a:buChar char="ü"/>
            </a:pPr>
            <a:r>
              <a:rPr lang="sr-Cyrl-RS" sz="2800" dirty="0" smtClean="0">
                <a:latin typeface="Times New Roman" pitchFamily="18" charset="0"/>
                <a:cs typeface="Times New Roman" pitchFamily="18" charset="0"/>
              </a:rPr>
              <a:t>особе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са</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смањеним</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уносом</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појединих</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састојака</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хране</a:t>
            </a:r>
            <a:r>
              <a:rPr lang="hr-BA" sz="2800" dirty="0" smtClean="0">
                <a:latin typeface="Times New Roman" pitchFamily="18" charset="0"/>
                <a:cs typeface="Times New Roman" pitchFamily="18" charset="0"/>
              </a:rPr>
              <a:t>, </a:t>
            </a:r>
          </a:p>
          <a:p>
            <a:pPr algn="just">
              <a:buFont typeface="Wingdings" pitchFamily="2" charset="2"/>
              <a:buChar char="ü"/>
            </a:pPr>
            <a:r>
              <a:rPr lang="sr-Cyrl-RS" sz="2800" dirty="0" smtClean="0">
                <a:latin typeface="Times New Roman" pitchFamily="18" charset="0"/>
                <a:cs typeface="Times New Roman" pitchFamily="18" charset="0"/>
              </a:rPr>
              <a:t>особе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код</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којих</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жели</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постићи</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одређено</a:t>
            </a:r>
            <a:r>
              <a:rPr lang="hr-BA" sz="2800" dirty="0">
                <a:latin typeface="Times New Roman" pitchFamily="18" charset="0"/>
                <a:cs typeface="Times New Roman" pitchFamily="18" charset="0"/>
              </a:rPr>
              <a:t> </a:t>
            </a:r>
            <a:r>
              <a:rPr lang="sr-Cyrl-RS" sz="2800" dirty="0" smtClean="0">
                <a:latin typeface="Times New Roman" pitchFamily="18" charset="0"/>
                <a:cs typeface="Times New Roman" pitchFamily="18" charset="0"/>
              </a:rPr>
              <a:t>физиолошко</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деловање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и</a:t>
            </a:r>
            <a:r>
              <a:rPr lang="hr-BA" sz="2800" dirty="0" smtClean="0">
                <a:latin typeface="Times New Roman" pitchFamily="18" charset="0"/>
                <a:cs typeface="Times New Roman" pitchFamily="18" charset="0"/>
              </a:rPr>
              <a:t> </a:t>
            </a:r>
          </a:p>
          <a:p>
            <a:pPr algn="just">
              <a:buFont typeface="Wingdings" pitchFamily="2" charset="2"/>
              <a:buChar char="ü"/>
            </a:pPr>
            <a:r>
              <a:rPr lang="sr-Cyrl-RS" sz="2800" dirty="0" smtClean="0">
                <a:latin typeface="Times New Roman" pitchFamily="18" charset="0"/>
                <a:cs typeface="Times New Roman" pitchFamily="18" charset="0"/>
              </a:rPr>
              <a:t>особе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из</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посебне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категорије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становништва</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деца</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труднице</a:t>
            </a:r>
            <a:r>
              <a:rPr lang="hr-BA"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спортисти</a:t>
            </a:r>
            <a:r>
              <a:rPr lang="hr-BA"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3200022755"/>
      </p:ext>
    </p:extLst>
  </p:cSld>
  <p:clrMapOvr>
    <a:masterClrMapping/>
  </p:clrMapOvr>
  <p:transition advTm="33656"/>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b="1" dirty="0" smtClean="0">
                <a:latin typeface="Times New Roman" pitchFamily="18" charset="0"/>
                <a:cs typeface="Times New Roman" pitchFamily="18" charset="0"/>
              </a:rPr>
              <a:t>Практични део</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a:bodyPr>
          <a:lstStyle/>
          <a:p>
            <a:pPr algn="just">
              <a:lnSpc>
                <a:spcPct val="90000"/>
              </a:lnSpc>
            </a:pPr>
            <a:r>
              <a:rPr lang="en-US" b="1" dirty="0" err="1" smtClean="0">
                <a:latin typeface="Times New Roman" pitchFamily="18" charset="0"/>
              </a:rPr>
              <a:t>Хемијски</a:t>
            </a:r>
            <a:r>
              <a:rPr lang="en-US" b="1" dirty="0" smtClean="0">
                <a:latin typeface="Times New Roman" pitchFamily="18" charset="0"/>
              </a:rPr>
              <a:t> </a:t>
            </a:r>
            <a:r>
              <a:rPr lang="en-US" b="1" dirty="0" err="1" smtClean="0">
                <a:latin typeface="Times New Roman" pitchFamily="18" charset="0"/>
              </a:rPr>
              <a:t>састав</a:t>
            </a:r>
            <a:r>
              <a:rPr lang="en-US" b="1" dirty="0" smtClean="0">
                <a:latin typeface="Times New Roman" pitchFamily="18" charset="0"/>
              </a:rPr>
              <a:t>  </a:t>
            </a:r>
            <a:r>
              <a:rPr lang="en-US" b="1" dirty="0" err="1" smtClean="0">
                <a:latin typeface="Times New Roman" pitchFamily="18" charset="0"/>
              </a:rPr>
              <a:t>намирнице</a:t>
            </a:r>
            <a:r>
              <a:rPr lang="en-US" dirty="0" smtClean="0">
                <a:latin typeface="Times New Roman" pitchFamily="18" charset="0"/>
              </a:rPr>
              <a:t> (</a:t>
            </a:r>
            <a:r>
              <a:rPr lang="en-US" dirty="0" err="1" smtClean="0">
                <a:latin typeface="Times New Roman" pitchFamily="18" charset="0"/>
              </a:rPr>
              <a:t>садржај</a:t>
            </a:r>
            <a:r>
              <a:rPr lang="en-US" dirty="0" smtClean="0">
                <a:latin typeface="Times New Roman" pitchFamily="18" charset="0"/>
              </a:rPr>
              <a:t> </a:t>
            </a:r>
            <a:r>
              <a:rPr lang="en-US" dirty="0" err="1" smtClean="0">
                <a:latin typeface="Times New Roman" pitchFamily="18" charset="0"/>
              </a:rPr>
              <a:t>појединих</a:t>
            </a:r>
            <a:r>
              <a:rPr lang="en-US" dirty="0" smtClean="0">
                <a:latin typeface="Times New Roman" pitchFamily="18" charset="0"/>
              </a:rPr>
              <a:t> </a:t>
            </a:r>
            <a:r>
              <a:rPr lang="en-US" dirty="0" err="1" smtClean="0">
                <a:latin typeface="Times New Roman" pitchFamily="18" charset="0"/>
              </a:rPr>
              <a:t>нутријената</a:t>
            </a:r>
            <a:r>
              <a:rPr lang="en-US" dirty="0" smtClean="0">
                <a:latin typeface="Times New Roman" pitchFamily="18" charset="0"/>
              </a:rPr>
              <a:t>) </a:t>
            </a:r>
            <a:r>
              <a:rPr lang="en-US" dirty="0" err="1" smtClean="0">
                <a:latin typeface="Times New Roman" pitchFamily="18" charset="0"/>
              </a:rPr>
              <a:t>зависи</a:t>
            </a:r>
            <a:r>
              <a:rPr lang="en-US" dirty="0" smtClean="0">
                <a:latin typeface="Times New Roman" pitchFamily="18" charset="0"/>
              </a:rPr>
              <a:t> </a:t>
            </a:r>
            <a:r>
              <a:rPr lang="en-US" dirty="0" err="1" smtClean="0">
                <a:latin typeface="Times New Roman" pitchFamily="18" charset="0"/>
              </a:rPr>
              <a:t>од</a:t>
            </a:r>
            <a:r>
              <a:rPr lang="en-US" dirty="0" smtClean="0">
                <a:latin typeface="Times New Roman" pitchFamily="18" charset="0"/>
              </a:rPr>
              <a:t>:</a:t>
            </a:r>
          </a:p>
          <a:p>
            <a:pPr algn="just">
              <a:lnSpc>
                <a:spcPct val="90000"/>
              </a:lnSpc>
              <a:buFontTx/>
              <a:buNone/>
            </a:pPr>
            <a:endParaRPr lang="en-US" dirty="0" smtClean="0">
              <a:latin typeface="Times New Roman" pitchFamily="18" charset="0"/>
            </a:endParaRPr>
          </a:p>
          <a:p>
            <a:pPr algn="just">
              <a:lnSpc>
                <a:spcPct val="90000"/>
              </a:lnSpc>
            </a:pPr>
            <a:r>
              <a:rPr lang="en-US" dirty="0" smtClean="0">
                <a:latin typeface="Times New Roman" pitchFamily="18" charset="0"/>
              </a:rPr>
              <a:t> </a:t>
            </a:r>
            <a:r>
              <a:rPr lang="en-US" dirty="0" err="1" smtClean="0">
                <a:latin typeface="Times New Roman" pitchFamily="18" charset="0"/>
              </a:rPr>
              <a:t>врсте</a:t>
            </a:r>
            <a:r>
              <a:rPr lang="en-US" dirty="0" smtClean="0">
                <a:latin typeface="Times New Roman" pitchFamily="18" charset="0"/>
              </a:rPr>
              <a:t> </a:t>
            </a:r>
            <a:r>
              <a:rPr lang="en-US" dirty="0" err="1" smtClean="0">
                <a:latin typeface="Times New Roman" pitchFamily="18" charset="0"/>
              </a:rPr>
              <a:t>намирнице</a:t>
            </a:r>
            <a:r>
              <a:rPr lang="en-US" dirty="0" smtClean="0">
                <a:latin typeface="Times New Roman" pitchFamily="18" charset="0"/>
              </a:rPr>
              <a:t>,</a:t>
            </a:r>
          </a:p>
          <a:p>
            <a:pPr algn="just">
              <a:lnSpc>
                <a:spcPct val="90000"/>
              </a:lnSpc>
            </a:pPr>
            <a:r>
              <a:rPr lang="en-US" dirty="0" smtClean="0">
                <a:latin typeface="Times New Roman" pitchFamily="18" charset="0"/>
              </a:rPr>
              <a:t> </a:t>
            </a:r>
            <a:r>
              <a:rPr lang="en-US" dirty="0" err="1" smtClean="0">
                <a:latin typeface="Times New Roman" pitchFamily="18" charset="0"/>
              </a:rPr>
              <a:t>хемијског</a:t>
            </a:r>
            <a:r>
              <a:rPr lang="en-US" dirty="0" smtClean="0">
                <a:latin typeface="Times New Roman" pitchFamily="18" charset="0"/>
              </a:rPr>
              <a:t> </a:t>
            </a:r>
            <a:r>
              <a:rPr lang="en-US" dirty="0" err="1" smtClean="0">
                <a:latin typeface="Times New Roman" pitchFamily="18" charset="0"/>
              </a:rPr>
              <a:t>састава</a:t>
            </a:r>
            <a:r>
              <a:rPr lang="en-US" dirty="0" smtClean="0">
                <a:latin typeface="Times New Roman" pitchFamily="18" charset="0"/>
              </a:rPr>
              <a:t> </a:t>
            </a:r>
            <a:r>
              <a:rPr lang="en-US" dirty="0" err="1" smtClean="0">
                <a:latin typeface="Times New Roman" pitchFamily="18" charset="0"/>
              </a:rPr>
              <a:t>земљишта</a:t>
            </a:r>
            <a:r>
              <a:rPr lang="en-US" dirty="0" smtClean="0">
                <a:latin typeface="Times New Roman" pitchFamily="18" charset="0"/>
              </a:rPr>
              <a:t> </a:t>
            </a:r>
            <a:r>
              <a:rPr lang="en-US" dirty="0" err="1" smtClean="0">
                <a:latin typeface="Times New Roman" pitchFamily="18" charset="0"/>
              </a:rPr>
              <a:t>на</a:t>
            </a:r>
            <a:r>
              <a:rPr lang="en-US" dirty="0" smtClean="0">
                <a:latin typeface="Times New Roman" pitchFamily="18" charset="0"/>
              </a:rPr>
              <a:t> </a:t>
            </a:r>
            <a:r>
              <a:rPr lang="en-US" dirty="0" err="1" smtClean="0">
                <a:latin typeface="Times New Roman" pitchFamily="18" charset="0"/>
              </a:rPr>
              <a:t>коме</a:t>
            </a:r>
            <a:r>
              <a:rPr lang="en-US" dirty="0" smtClean="0">
                <a:latin typeface="Times New Roman" pitchFamily="18" charset="0"/>
              </a:rPr>
              <a:t> </a:t>
            </a:r>
            <a:r>
              <a:rPr lang="en-US" dirty="0" err="1" smtClean="0">
                <a:latin typeface="Times New Roman" pitchFamily="18" charset="0"/>
              </a:rPr>
              <a:t>се</a:t>
            </a:r>
            <a:r>
              <a:rPr lang="en-US" dirty="0" smtClean="0">
                <a:latin typeface="Times New Roman" pitchFamily="18" charset="0"/>
              </a:rPr>
              <a:t> </a:t>
            </a:r>
            <a:r>
              <a:rPr lang="en-US" dirty="0" err="1" smtClean="0">
                <a:latin typeface="Times New Roman" pitchFamily="18" charset="0"/>
              </a:rPr>
              <a:t>гаји</a:t>
            </a:r>
            <a:r>
              <a:rPr lang="en-US" dirty="0" smtClean="0">
                <a:latin typeface="Times New Roman" pitchFamily="18" charset="0"/>
              </a:rPr>
              <a:t>, </a:t>
            </a:r>
            <a:r>
              <a:rPr lang="en-US" dirty="0" err="1" smtClean="0">
                <a:latin typeface="Times New Roman" pitchFamily="18" charset="0"/>
              </a:rPr>
              <a:t>климатских</a:t>
            </a:r>
            <a:r>
              <a:rPr lang="en-US" dirty="0" smtClean="0">
                <a:latin typeface="Times New Roman" pitchFamily="18" charset="0"/>
              </a:rPr>
              <a:t>   </a:t>
            </a:r>
            <a:r>
              <a:rPr lang="en-US" dirty="0" err="1" smtClean="0">
                <a:latin typeface="Times New Roman" pitchFamily="18" charset="0"/>
              </a:rPr>
              <a:t>услова</a:t>
            </a:r>
            <a:r>
              <a:rPr lang="en-US" dirty="0" smtClean="0">
                <a:latin typeface="Times New Roman" pitchFamily="18" charset="0"/>
              </a:rPr>
              <a:t>, </a:t>
            </a:r>
            <a:r>
              <a:rPr lang="en-US" dirty="0" err="1" smtClean="0">
                <a:latin typeface="Times New Roman" pitchFamily="18" charset="0"/>
              </a:rPr>
              <a:t>агротехничких</a:t>
            </a:r>
            <a:r>
              <a:rPr lang="en-US" dirty="0" smtClean="0">
                <a:latin typeface="Times New Roman" pitchFamily="18" charset="0"/>
              </a:rPr>
              <a:t> </a:t>
            </a:r>
            <a:r>
              <a:rPr lang="en-US" dirty="0" err="1" smtClean="0">
                <a:latin typeface="Times New Roman" pitchFamily="18" charset="0"/>
              </a:rPr>
              <a:t>мера</a:t>
            </a:r>
            <a:r>
              <a:rPr lang="en-US" dirty="0" smtClean="0">
                <a:latin typeface="Times New Roman" pitchFamily="18" charset="0"/>
              </a:rPr>
              <a:t>,</a:t>
            </a:r>
          </a:p>
          <a:p>
            <a:pPr algn="just">
              <a:lnSpc>
                <a:spcPct val="90000"/>
              </a:lnSpc>
            </a:pPr>
            <a:r>
              <a:rPr lang="en-US" dirty="0" smtClean="0">
                <a:latin typeface="Times New Roman" pitchFamily="18" charset="0"/>
              </a:rPr>
              <a:t> </a:t>
            </a:r>
            <a:r>
              <a:rPr lang="en-US" dirty="0" err="1" smtClean="0">
                <a:latin typeface="Times New Roman" pitchFamily="18" charset="0"/>
              </a:rPr>
              <a:t>зрелости</a:t>
            </a:r>
            <a:r>
              <a:rPr lang="en-US" dirty="0" smtClean="0">
                <a:latin typeface="Times New Roman" pitchFamily="18" charset="0"/>
              </a:rPr>
              <a:t> у </a:t>
            </a:r>
            <a:r>
              <a:rPr lang="en-US" dirty="0" err="1" smtClean="0">
                <a:latin typeface="Times New Roman" pitchFamily="18" charset="0"/>
              </a:rPr>
              <a:t>тренутку</a:t>
            </a:r>
            <a:r>
              <a:rPr lang="en-US" dirty="0" smtClean="0">
                <a:latin typeface="Times New Roman" pitchFamily="18" charset="0"/>
              </a:rPr>
              <a:t> </a:t>
            </a:r>
            <a:r>
              <a:rPr lang="en-US" dirty="0" err="1" smtClean="0">
                <a:latin typeface="Times New Roman" pitchFamily="18" charset="0"/>
              </a:rPr>
              <a:t>бербе</a:t>
            </a:r>
            <a:r>
              <a:rPr lang="en-US" dirty="0" smtClean="0">
                <a:latin typeface="Times New Roman" pitchFamily="18" charset="0"/>
              </a:rPr>
              <a:t>,</a:t>
            </a:r>
          </a:p>
          <a:p>
            <a:pPr algn="just">
              <a:lnSpc>
                <a:spcPct val="90000"/>
              </a:lnSpc>
            </a:pPr>
            <a:r>
              <a:rPr lang="en-US" dirty="0" smtClean="0">
                <a:latin typeface="Times New Roman" pitchFamily="18" charset="0"/>
              </a:rPr>
              <a:t> </a:t>
            </a:r>
            <a:r>
              <a:rPr lang="en-US" dirty="0" err="1" smtClean="0">
                <a:latin typeface="Times New Roman" pitchFamily="18" charset="0"/>
              </a:rPr>
              <a:t>од</a:t>
            </a:r>
            <a:r>
              <a:rPr lang="en-US" dirty="0" smtClean="0">
                <a:latin typeface="Times New Roman" pitchFamily="18" charset="0"/>
              </a:rPr>
              <a:t> </a:t>
            </a:r>
            <a:r>
              <a:rPr lang="en-US" dirty="0" err="1" smtClean="0">
                <a:latin typeface="Times New Roman" pitchFamily="18" charset="0"/>
              </a:rPr>
              <a:t>врсте</a:t>
            </a:r>
            <a:r>
              <a:rPr lang="en-US" dirty="0" smtClean="0">
                <a:latin typeface="Times New Roman" pitchFamily="18" charset="0"/>
              </a:rPr>
              <a:t>, </a:t>
            </a:r>
            <a:r>
              <a:rPr lang="en-US" dirty="0" err="1" smtClean="0">
                <a:latin typeface="Times New Roman" pitchFamily="18" charset="0"/>
              </a:rPr>
              <a:t>старости</a:t>
            </a:r>
            <a:r>
              <a:rPr lang="en-US" dirty="0" smtClean="0">
                <a:latin typeface="Times New Roman" pitchFamily="18" charset="0"/>
              </a:rPr>
              <a:t>, </a:t>
            </a:r>
            <a:r>
              <a:rPr lang="en-US" dirty="0" err="1" smtClean="0">
                <a:latin typeface="Times New Roman" pitchFamily="18" charset="0"/>
              </a:rPr>
              <a:t>начина</a:t>
            </a:r>
            <a:r>
              <a:rPr lang="en-US" dirty="0" smtClean="0">
                <a:latin typeface="Times New Roman" pitchFamily="18" charset="0"/>
              </a:rPr>
              <a:t> </a:t>
            </a:r>
            <a:r>
              <a:rPr lang="en-US" dirty="0" err="1" smtClean="0">
                <a:latin typeface="Times New Roman" pitchFamily="18" charset="0"/>
              </a:rPr>
              <a:t>исхране</a:t>
            </a:r>
            <a:r>
              <a:rPr lang="en-US" dirty="0" smtClean="0">
                <a:latin typeface="Times New Roman" pitchFamily="18" charset="0"/>
              </a:rPr>
              <a:t> </a:t>
            </a:r>
            <a:r>
              <a:rPr lang="en-US" dirty="0" err="1" smtClean="0">
                <a:latin typeface="Times New Roman" pitchFamily="18" charset="0"/>
              </a:rPr>
              <a:t>животиње</a:t>
            </a:r>
            <a:r>
              <a:rPr lang="en-US" dirty="0" smtClean="0">
                <a:latin typeface="Times New Roman" pitchFamily="18" charset="0"/>
              </a:rPr>
              <a:t>, </a:t>
            </a:r>
          </a:p>
          <a:p>
            <a:pPr algn="just">
              <a:lnSpc>
                <a:spcPct val="90000"/>
              </a:lnSpc>
            </a:pPr>
            <a:r>
              <a:rPr lang="en-US" dirty="0" smtClean="0">
                <a:latin typeface="Times New Roman" pitchFamily="18" charset="0"/>
              </a:rPr>
              <a:t> </a:t>
            </a:r>
            <a:r>
              <a:rPr lang="en-US" dirty="0" err="1" smtClean="0">
                <a:latin typeface="Times New Roman" pitchFamily="18" charset="0"/>
              </a:rPr>
              <a:t>ухрањености</a:t>
            </a:r>
            <a:r>
              <a:rPr lang="en-US" dirty="0" smtClean="0">
                <a:latin typeface="Times New Roman" pitchFamily="18" charset="0"/>
              </a:rPr>
              <a:t> </a:t>
            </a:r>
            <a:r>
              <a:rPr lang="en-US" dirty="0" err="1" smtClean="0">
                <a:latin typeface="Times New Roman" pitchFamily="18" charset="0"/>
              </a:rPr>
              <a:t>животиња</a:t>
            </a:r>
            <a:r>
              <a:rPr lang="en-US" dirty="0" smtClean="0">
                <a:latin typeface="Times New Roman" pitchFamily="18" charset="0"/>
              </a:rPr>
              <a:t> у </a:t>
            </a:r>
            <a:r>
              <a:rPr lang="en-US" dirty="0" err="1" smtClean="0">
                <a:latin typeface="Times New Roman" pitchFamily="18" charset="0"/>
              </a:rPr>
              <a:t>моменту</a:t>
            </a:r>
            <a:r>
              <a:rPr lang="en-US" dirty="0" smtClean="0">
                <a:latin typeface="Times New Roman" pitchFamily="18" charset="0"/>
              </a:rPr>
              <a:t> </a:t>
            </a:r>
            <a:r>
              <a:rPr lang="en-US" dirty="0" err="1" smtClean="0">
                <a:latin typeface="Times New Roman" pitchFamily="18" charset="0"/>
              </a:rPr>
              <a:t>клања</a:t>
            </a:r>
            <a:r>
              <a:rPr lang="en-US" dirty="0" smtClean="0">
                <a:latin typeface="Times New Roman" pitchFamily="18" charset="0"/>
              </a:rPr>
              <a:t>.</a:t>
            </a:r>
          </a:p>
          <a:p>
            <a:endParaRPr lang="en-US" dirty="0"/>
          </a:p>
        </p:txBody>
      </p:sp>
    </p:spTree>
  </p:cSld>
  <p:clrMapOvr>
    <a:masterClrMapping/>
  </p:clrMapOvr>
  <p:transition advTm="41428"/>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411807"/>
          </a:xfrm>
        </p:spPr>
        <p:txBody>
          <a:bodyPr>
            <a:normAutofit lnSpcReduction="10000"/>
          </a:bodyPr>
          <a:lstStyle/>
          <a:p>
            <a:pPr algn="just">
              <a:buFontTx/>
              <a:buNone/>
            </a:pPr>
            <a:r>
              <a:rPr lang="en-US" dirty="0" err="1" smtClean="0">
                <a:latin typeface="Times New Roman" pitchFamily="18" charset="0"/>
              </a:rPr>
              <a:t>Квалитет</a:t>
            </a:r>
            <a:r>
              <a:rPr lang="en-US" dirty="0" smtClean="0">
                <a:latin typeface="Times New Roman" pitchFamily="18" charset="0"/>
              </a:rPr>
              <a:t> </a:t>
            </a:r>
            <a:r>
              <a:rPr lang="en-US" dirty="0" err="1" smtClean="0">
                <a:latin typeface="Times New Roman" pitchFamily="18" charset="0"/>
              </a:rPr>
              <a:t>намирнице</a:t>
            </a:r>
            <a:r>
              <a:rPr lang="en-US" dirty="0" smtClean="0">
                <a:latin typeface="Times New Roman" pitchFamily="18" charset="0"/>
              </a:rPr>
              <a:t>, </a:t>
            </a:r>
            <a:r>
              <a:rPr lang="en-US" dirty="0" err="1" smtClean="0">
                <a:latin typeface="Times New Roman" pitchFamily="18" charset="0"/>
              </a:rPr>
              <a:t>одн</a:t>
            </a:r>
            <a:r>
              <a:rPr lang="en-US" dirty="0" smtClean="0">
                <a:latin typeface="Times New Roman" pitchFamily="18" charset="0"/>
              </a:rPr>
              <a:t>. </a:t>
            </a:r>
            <a:r>
              <a:rPr lang="en-US" dirty="0" err="1" smtClean="0">
                <a:latin typeface="Times New Roman" pitchFamily="18" charset="0"/>
              </a:rPr>
              <a:t>садржај</a:t>
            </a:r>
            <a:r>
              <a:rPr lang="en-US" dirty="0" smtClean="0">
                <a:latin typeface="Times New Roman" pitchFamily="18" charset="0"/>
              </a:rPr>
              <a:t> </a:t>
            </a:r>
            <a:r>
              <a:rPr lang="en-US" dirty="0" err="1" smtClean="0">
                <a:latin typeface="Times New Roman" pitchFamily="18" charset="0"/>
              </a:rPr>
              <a:t>корисних</a:t>
            </a:r>
            <a:r>
              <a:rPr lang="en-US" dirty="0" smtClean="0">
                <a:latin typeface="Times New Roman" pitchFamily="18" charset="0"/>
              </a:rPr>
              <a:t> </a:t>
            </a:r>
            <a:r>
              <a:rPr lang="en-US" dirty="0" err="1" smtClean="0">
                <a:latin typeface="Times New Roman" pitchFamily="18" charset="0"/>
              </a:rPr>
              <a:t>састојака</a:t>
            </a:r>
            <a:r>
              <a:rPr lang="en-US" dirty="0" smtClean="0">
                <a:latin typeface="Times New Roman" pitchFamily="18" charset="0"/>
              </a:rPr>
              <a:t> </a:t>
            </a:r>
            <a:r>
              <a:rPr lang="en-US" dirty="0" err="1" smtClean="0">
                <a:latin typeface="Times New Roman" pitchFamily="18" charset="0"/>
              </a:rPr>
              <a:t>или</a:t>
            </a:r>
            <a:r>
              <a:rPr lang="en-US" dirty="0" smtClean="0">
                <a:latin typeface="Times New Roman" pitchFamily="18" charset="0"/>
              </a:rPr>
              <a:t> </a:t>
            </a:r>
            <a:r>
              <a:rPr lang="en-US" dirty="0" err="1" smtClean="0">
                <a:latin typeface="Times New Roman" pitchFamily="18" charset="0"/>
              </a:rPr>
              <a:t>нутритивна</a:t>
            </a:r>
            <a:r>
              <a:rPr lang="en-US" dirty="0" smtClean="0">
                <a:latin typeface="Times New Roman" pitchFamily="18" charset="0"/>
              </a:rPr>
              <a:t> </a:t>
            </a:r>
            <a:r>
              <a:rPr lang="en-US" dirty="0" err="1" smtClean="0">
                <a:latin typeface="Times New Roman" pitchFamily="18" charset="0"/>
              </a:rPr>
              <a:t>вредност</a:t>
            </a:r>
            <a:r>
              <a:rPr lang="en-US" dirty="0" smtClean="0">
                <a:latin typeface="Times New Roman" pitchFamily="18" charset="0"/>
              </a:rPr>
              <a:t> </a:t>
            </a:r>
            <a:r>
              <a:rPr lang="en-US" dirty="0" err="1" smtClean="0">
                <a:latin typeface="Times New Roman" pitchFamily="18" charset="0"/>
              </a:rPr>
              <a:t>зависи</a:t>
            </a:r>
            <a:r>
              <a:rPr lang="en-US" dirty="0" smtClean="0">
                <a:latin typeface="Times New Roman" pitchFamily="18" charset="0"/>
              </a:rPr>
              <a:t> </a:t>
            </a:r>
            <a:r>
              <a:rPr lang="en-US" dirty="0" err="1" smtClean="0">
                <a:latin typeface="Times New Roman" pitchFamily="18" charset="0"/>
              </a:rPr>
              <a:t>од</a:t>
            </a:r>
            <a:r>
              <a:rPr lang="en-US" dirty="0" smtClean="0">
                <a:latin typeface="Times New Roman" pitchFamily="18" charset="0"/>
              </a:rPr>
              <a:t> </a:t>
            </a:r>
            <a:r>
              <a:rPr lang="en-US" dirty="0" err="1" smtClean="0">
                <a:latin typeface="Times New Roman" pitchFamily="18" charset="0"/>
              </a:rPr>
              <a:t>услова</a:t>
            </a:r>
            <a:r>
              <a:rPr lang="en-US" dirty="0" smtClean="0">
                <a:latin typeface="Times New Roman" pitchFamily="18" charset="0"/>
              </a:rPr>
              <a:t> </a:t>
            </a:r>
            <a:r>
              <a:rPr lang="en-US" dirty="0" err="1" smtClean="0">
                <a:latin typeface="Times New Roman" pitchFamily="18" charset="0"/>
              </a:rPr>
              <a:t>под</a:t>
            </a:r>
            <a:r>
              <a:rPr lang="en-US" dirty="0" smtClean="0">
                <a:latin typeface="Times New Roman" pitchFamily="18" charset="0"/>
              </a:rPr>
              <a:t> </a:t>
            </a:r>
            <a:r>
              <a:rPr lang="en-US" dirty="0" err="1" smtClean="0">
                <a:latin typeface="Times New Roman" pitchFamily="18" charset="0"/>
              </a:rPr>
              <a:t>којима</a:t>
            </a:r>
            <a:r>
              <a:rPr lang="en-US" dirty="0" smtClean="0">
                <a:latin typeface="Times New Roman" pitchFamily="18" charset="0"/>
              </a:rPr>
              <a:t> </a:t>
            </a:r>
            <a:r>
              <a:rPr lang="en-US" dirty="0" err="1" smtClean="0">
                <a:latin typeface="Times New Roman" pitchFamily="18" charset="0"/>
              </a:rPr>
              <a:t>се</a:t>
            </a:r>
            <a:r>
              <a:rPr lang="en-US" dirty="0" smtClean="0">
                <a:latin typeface="Times New Roman" pitchFamily="18" charset="0"/>
              </a:rPr>
              <a:t> </a:t>
            </a:r>
            <a:r>
              <a:rPr lang="en-US" dirty="0" err="1" smtClean="0">
                <a:latin typeface="Times New Roman" pitchFamily="18" charset="0"/>
              </a:rPr>
              <a:t>намирница</a:t>
            </a:r>
            <a:r>
              <a:rPr lang="en-US" dirty="0" smtClean="0">
                <a:latin typeface="Times New Roman" pitchFamily="18" charset="0"/>
              </a:rPr>
              <a:t> </a:t>
            </a:r>
            <a:r>
              <a:rPr lang="en-US" dirty="0" err="1" smtClean="0">
                <a:latin typeface="Times New Roman" pitchFamily="18" charset="0"/>
              </a:rPr>
              <a:t>чува</a:t>
            </a:r>
            <a:r>
              <a:rPr lang="en-US" dirty="0" smtClean="0">
                <a:latin typeface="Times New Roman" pitchFamily="18" charset="0"/>
              </a:rPr>
              <a:t>, </a:t>
            </a:r>
            <a:r>
              <a:rPr lang="en-US" dirty="0" err="1" smtClean="0">
                <a:latin typeface="Times New Roman" pitchFamily="18" charset="0"/>
              </a:rPr>
              <a:t>поступка</a:t>
            </a:r>
            <a:r>
              <a:rPr lang="en-US" dirty="0" smtClean="0">
                <a:latin typeface="Times New Roman" pitchFamily="18" charset="0"/>
              </a:rPr>
              <a:t> </a:t>
            </a:r>
            <a:r>
              <a:rPr lang="en-US" dirty="0" err="1" smtClean="0">
                <a:latin typeface="Times New Roman" pitchFamily="18" charset="0"/>
              </a:rPr>
              <a:t>прераде</a:t>
            </a:r>
            <a:r>
              <a:rPr lang="en-US" dirty="0" smtClean="0">
                <a:latin typeface="Times New Roman" pitchFamily="18" charset="0"/>
              </a:rPr>
              <a:t>, </a:t>
            </a:r>
            <a:r>
              <a:rPr lang="en-US" dirty="0" err="1" smtClean="0">
                <a:latin typeface="Times New Roman" pitchFamily="18" charset="0"/>
              </a:rPr>
              <a:t>конзервирања</a:t>
            </a:r>
            <a:r>
              <a:rPr lang="en-US" dirty="0" smtClean="0">
                <a:latin typeface="Times New Roman" pitchFamily="18" charset="0"/>
              </a:rPr>
              <a:t>, </a:t>
            </a:r>
            <a:r>
              <a:rPr lang="en-US" dirty="0" err="1" smtClean="0">
                <a:latin typeface="Times New Roman" pitchFamily="18" charset="0"/>
              </a:rPr>
              <a:t>термичке</a:t>
            </a:r>
            <a:r>
              <a:rPr lang="en-US" dirty="0" smtClean="0">
                <a:latin typeface="Times New Roman" pitchFamily="18" charset="0"/>
              </a:rPr>
              <a:t> </a:t>
            </a:r>
            <a:r>
              <a:rPr lang="en-US" dirty="0" err="1" smtClean="0">
                <a:latin typeface="Times New Roman" pitchFamily="18" charset="0"/>
              </a:rPr>
              <a:t>обраде</a:t>
            </a:r>
            <a:r>
              <a:rPr lang="en-US" dirty="0" smtClean="0">
                <a:latin typeface="Times New Roman" pitchFamily="18" charset="0"/>
              </a:rPr>
              <a:t>, </a:t>
            </a:r>
            <a:r>
              <a:rPr lang="en-US" dirty="0" err="1" smtClean="0">
                <a:latin typeface="Times New Roman" pitchFamily="18" charset="0"/>
              </a:rPr>
              <a:t>од</a:t>
            </a:r>
            <a:r>
              <a:rPr lang="en-US" dirty="0" smtClean="0">
                <a:latin typeface="Times New Roman" pitchFamily="18" charset="0"/>
              </a:rPr>
              <a:t> </a:t>
            </a:r>
            <a:r>
              <a:rPr lang="en-US" dirty="0" err="1" smtClean="0">
                <a:latin typeface="Times New Roman" pitchFamily="18" charset="0"/>
              </a:rPr>
              <a:t>услова</a:t>
            </a:r>
            <a:r>
              <a:rPr lang="en-US" dirty="0" smtClean="0">
                <a:latin typeface="Times New Roman" pitchFamily="18" charset="0"/>
              </a:rPr>
              <a:t> </a:t>
            </a:r>
            <a:r>
              <a:rPr lang="en-US" dirty="0" err="1" smtClean="0">
                <a:latin typeface="Times New Roman" pitchFamily="18" charset="0"/>
              </a:rPr>
              <a:t>транспорта</a:t>
            </a:r>
            <a:r>
              <a:rPr lang="en-US" dirty="0" smtClean="0">
                <a:latin typeface="Times New Roman" pitchFamily="18" charset="0"/>
              </a:rPr>
              <a:t>, </a:t>
            </a:r>
            <a:r>
              <a:rPr lang="en-US" dirty="0" err="1" smtClean="0">
                <a:latin typeface="Times New Roman" pitchFamily="18" charset="0"/>
              </a:rPr>
              <a:t>складиштења</a:t>
            </a:r>
            <a:r>
              <a:rPr lang="sr-Cyrl-RS" dirty="0" smtClean="0">
                <a:latin typeface="Times New Roman" pitchFamily="18" charset="0"/>
              </a:rPr>
              <a:t>.</a:t>
            </a:r>
            <a:endParaRPr lang="en-US" dirty="0" smtClean="0">
              <a:latin typeface="Times New Roman" pitchFamily="18" charset="0"/>
            </a:endParaRPr>
          </a:p>
          <a:p>
            <a:pPr algn="just">
              <a:buFontTx/>
              <a:buNone/>
            </a:pPr>
            <a:r>
              <a:rPr lang="en-US" dirty="0" smtClean="0">
                <a:latin typeface="Times New Roman" pitchFamily="18" charset="0"/>
              </a:rPr>
              <a:t>    </a:t>
            </a:r>
            <a:r>
              <a:rPr lang="en-US" dirty="0" err="1" smtClean="0">
                <a:latin typeface="Times New Roman" pitchFamily="18" charset="0"/>
              </a:rPr>
              <a:t>Током</a:t>
            </a:r>
            <a:r>
              <a:rPr lang="en-US" dirty="0" smtClean="0">
                <a:latin typeface="Times New Roman" pitchFamily="18" charset="0"/>
              </a:rPr>
              <a:t> </a:t>
            </a:r>
            <a:r>
              <a:rPr lang="en-US" dirty="0" err="1" smtClean="0">
                <a:latin typeface="Times New Roman" pitchFamily="18" charset="0"/>
              </a:rPr>
              <a:t>секундарне</a:t>
            </a:r>
            <a:r>
              <a:rPr lang="en-US" dirty="0" smtClean="0">
                <a:latin typeface="Times New Roman" pitchFamily="18" charset="0"/>
              </a:rPr>
              <a:t> </a:t>
            </a:r>
            <a:r>
              <a:rPr lang="en-US" dirty="0" err="1" smtClean="0">
                <a:latin typeface="Times New Roman" pitchFamily="18" charset="0"/>
              </a:rPr>
              <a:t>производње</a:t>
            </a:r>
            <a:r>
              <a:rPr lang="en-US" dirty="0" smtClean="0">
                <a:latin typeface="Times New Roman" pitchFamily="18" charset="0"/>
              </a:rPr>
              <a:t> </a:t>
            </a:r>
            <a:r>
              <a:rPr lang="en-US" dirty="0" err="1" smtClean="0">
                <a:latin typeface="Times New Roman" pitchFamily="18" charset="0"/>
              </a:rPr>
              <a:t>се</a:t>
            </a:r>
            <a:r>
              <a:rPr lang="en-US" dirty="0" smtClean="0">
                <a:latin typeface="Times New Roman" pitchFamily="18" charset="0"/>
              </a:rPr>
              <a:t> </a:t>
            </a:r>
            <a:r>
              <a:rPr lang="en-US" dirty="0" err="1" smtClean="0">
                <a:latin typeface="Times New Roman" pitchFamily="18" charset="0"/>
              </a:rPr>
              <a:t>често</a:t>
            </a:r>
            <a:r>
              <a:rPr lang="en-US" dirty="0" smtClean="0">
                <a:latin typeface="Times New Roman" pitchFamily="18" charset="0"/>
              </a:rPr>
              <a:t> </a:t>
            </a:r>
            <a:r>
              <a:rPr lang="en-US" dirty="0" err="1" smtClean="0">
                <a:latin typeface="Times New Roman" pitchFamily="18" charset="0"/>
              </a:rPr>
              <a:t>мења</a:t>
            </a:r>
            <a:r>
              <a:rPr lang="en-US" dirty="0" smtClean="0">
                <a:latin typeface="Times New Roman" pitchFamily="18" charset="0"/>
              </a:rPr>
              <a:t> </a:t>
            </a:r>
            <a:r>
              <a:rPr lang="en-US" dirty="0" err="1" smtClean="0">
                <a:latin typeface="Times New Roman" pitchFamily="18" charset="0"/>
              </a:rPr>
              <a:t>примарни</a:t>
            </a:r>
            <a:r>
              <a:rPr lang="en-US" dirty="0" smtClean="0">
                <a:latin typeface="Times New Roman" pitchFamily="18" charset="0"/>
              </a:rPr>
              <a:t> </a:t>
            </a:r>
            <a:r>
              <a:rPr lang="en-US" dirty="0" err="1" smtClean="0">
                <a:latin typeface="Times New Roman" pitchFamily="18" charset="0"/>
              </a:rPr>
              <a:t>састав</a:t>
            </a:r>
            <a:r>
              <a:rPr lang="en-US" dirty="0" smtClean="0">
                <a:latin typeface="Times New Roman" pitchFamily="18" charset="0"/>
              </a:rPr>
              <a:t> </a:t>
            </a:r>
            <a:r>
              <a:rPr lang="en-US" dirty="0" err="1" smtClean="0">
                <a:latin typeface="Times New Roman" pitchFamily="18" charset="0"/>
              </a:rPr>
              <a:t>намирница</a:t>
            </a:r>
            <a:r>
              <a:rPr lang="en-US" dirty="0" smtClean="0">
                <a:latin typeface="Times New Roman" pitchFamily="18" charset="0"/>
              </a:rPr>
              <a:t> </a:t>
            </a:r>
            <a:r>
              <a:rPr lang="en-US" dirty="0" err="1" smtClean="0">
                <a:latin typeface="Times New Roman" pitchFamily="18" charset="0"/>
              </a:rPr>
              <a:t>одузимањем</a:t>
            </a:r>
            <a:r>
              <a:rPr lang="en-US" dirty="0" smtClean="0">
                <a:latin typeface="Times New Roman" pitchFamily="18" charset="0"/>
              </a:rPr>
              <a:t> </a:t>
            </a:r>
            <a:r>
              <a:rPr lang="en-US" dirty="0" err="1" smtClean="0">
                <a:latin typeface="Times New Roman" pitchFamily="18" charset="0"/>
              </a:rPr>
              <a:t>или</a:t>
            </a:r>
            <a:r>
              <a:rPr lang="en-US" dirty="0" smtClean="0">
                <a:latin typeface="Times New Roman" pitchFamily="18" charset="0"/>
              </a:rPr>
              <a:t> </a:t>
            </a:r>
            <a:r>
              <a:rPr lang="en-US" dirty="0" err="1" smtClean="0">
                <a:latin typeface="Times New Roman" pitchFamily="18" charset="0"/>
              </a:rPr>
              <a:t>додавањем</a:t>
            </a:r>
            <a:r>
              <a:rPr lang="en-US" dirty="0" smtClean="0">
                <a:latin typeface="Times New Roman" pitchFamily="18" charset="0"/>
              </a:rPr>
              <a:t> </a:t>
            </a:r>
            <a:r>
              <a:rPr lang="en-US" dirty="0" err="1" smtClean="0">
                <a:latin typeface="Times New Roman" pitchFamily="18" charset="0"/>
              </a:rPr>
              <a:t>појединих</a:t>
            </a:r>
            <a:r>
              <a:rPr lang="en-US" dirty="0" smtClean="0">
                <a:latin typeface="Times New Roman" pitchFamily="18" charset="0"/>
              </a:rPr>
              <a:t> </a:t>
            </a:r>
            <a:r>
              <a:rPr lang="en-US" dirty="0" err="1" smtClean="0">
                <a:latin typeface="Times New Roman" pitchFamily="18" charset="0"/>
              </a:rPr>
              <a:t>нутријенаса</a:t>
            </a:r>
            <a:r>
              <a:rPr lang="en-US" dirty="0" smtClean="0">
                <a:latin typeface="Times New Roman" pitchFamily="18" charset="0"/>
              </a:rPr>
              <a:t>.</a:t>
            </a:r>
            <a:br>
              <a:rPr lang="en-US" dirty="0" smtClean="0">
                <a:latin typeface="Times New Roman" pitchFamily="18" charset="0"/>
              </a:rPr>
            </a:br>
            <a:endParaRPr lang="en-US" dirty="0"/>
          </a:p>
        </p:txBody>
      </p:sp>
    </p:spTree>
  </p:cSld>
  <p:clrMapOvr>
    <a:masterClrMapping/>
  </p:clrMapOvr>
  <p:transition advTm="31543"/>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340369"/>
          </a:xfrm>
        </p:spPr>
        <p:txBody>
          <a:bodyPr>
            <a:normAutofit fontScale="92500" lnSpcReduction="10000"/>
          </a:bodyPr>
          <a:lstStyle/>
          <a:p>
            <a:pPr algn="just">
              <a:buFontTx/>
              <a:buNone/>
            </a:pPr>
            <a:r>
              <a:rPr lang="en-US" dirty="0" err="1" smtClean="0">
                <a:latin typeface="Times New Roman" pitchFamily="18" charset="0"/>
                <a:cs typeface="Times New Roman" pitchFamily="18" charset="0"/>
              </a:rPr>
              <a:t>Биолошка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вредност</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намирнице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зависи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од</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њеног</a:t>
            </a:r>
            <a:r>
              <a:rPr lang="en-US"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хемијског</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састава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али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исто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тако</a:t>
            </a:r>
            <a:r>
              <a:rPr lang="en-US" dirty="0" smtClean="0">
                <a:latin typeface="Times New Roman" pitchFamily="18" charset="0"/>
                <a:cs typeface="Times New Roman" pitchFamily="18" charset="0"/>
              </a:rPr>
              <a:t> и </a:t>
            </a:r>
            <a:r>
              <a:rPr lang="en-US" dirty="0" err="1" smtClean="0">
                <a:latin typeface="Times New Roman" pitchFamily="18" charset="0"/>
                <a:cs typeface="Times New Roman" pitchFamily="18" charset="0"/>
              </a:rPr>
              <a:t>од</a:t>
            </a:r>
            <a:r>
              <a:rPr lang="en-US"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искористљивости</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појединих</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нутријената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садржи</a:t>
            </a:r>
            <a:r>
              <a:rPr lang="en-US" dirty="0" smtClean="0">
                <a:latin typeface="Times New Roman" pitchFamily="18" charset="0"/>
                <a:cs typeface="Times New Roman" pitchFamily="18" charset="0"/>
              </a:rPr>
              <a:t>.</a:t>
            </a:r>
          </a:p>
          <a:p>
            <a:pPr>
              <a:buFontTx/>
              <a:buNone/>
            </a:pPr>
            <a:r>
              <a:rPr lang="hr-BA" b="1" dirty="0" smtClean="0">
                <a:latin typeface="Times New Roman" pitchFamily="18" charset="0"/>
              </a:rPr>
              <a:t>Калорије хранљивих састојака:</a:t>
            </a:r>
            <a:endParaRPr lang="hr-BA" dirty="0" smtClean="0">
              <a:latin typeface="Times New Roman" pitchFamily="18" charset="0"/>
            </a:endParaRPr>
          </a:p>
          <a:p>
            <a:r>
              <a:rPr lang="hr-BA" dirty="0" smtClean="0">
                <a:latin typeface="Times New Roman" pitchFamily="18" charset="0"/>
              </a:rPr>
              <a:t>1 </a:t>
            </a:r>
            <a:r>
              <a:rPr lang="en-US" dirty="0" smtClean="0">
                <a:latin typeface="Times New Roman" pitchFamily="18" charset="0"/>
              </a:rPr>
              <a:t>g</a:t>
            </a:r>
            <a:r>
              <a:rPr lang="hr-BA" dirty="0" smtClean="0">
                <a:latin typeface="Times New Roman" pitchFamily="18" charset="0"/>
              </a:rPr>
              <a:t> протеина = 4 kcal (килокалорије)</a:t>
            </a:r>
            <a:br>
              <a:rPr lang="hr-BA" dirty="0" smtClean="0">
                <a:latin typeface="Times New Roman" pitchFamily="18" charset="0"/>
              </a:rPr>
            </a:br>
            <a:r>
              <a:rPr lang="hr-BA" dirty="0" smtClean="0">
                <a:latin typeface="Times New Roman" pitchFamily="18" charset="0"/>
              </a:rPr>
              <a:t>1 </a:t>
            </a:r>
            <a:r>
              <a:rPr lang="en-US" dirty="0" smtClean="0">
                <a:latin typeface="Times New Roman" pitchFamily="18" charset="0"/>
              </a:rPr>
              <a:t>g</a:t>
            </a:r>
            <a:r>
              <a:rPr lang="hr-BA" dirty="0" smtClean="0">
                <a:latin typeface="Times New Roman" pitchFamily="18" charset="0"/>
              </a:rPr>
              <a:t> масти = 9 kcal</a:t>
            </a:r>
            <a:br>
              <a:rPr lang="hr-BA" dirty="0" smtClean="0">
                <a:latin typeface="Times New Roman" pitchFamily="18" charset="0"/>
              </a:rPr>
            </a:br>
            <a:r>
              <a:rPr lang="hr-BA" dirty="0" smtClean="0">
                <a:latin typeface="Times New Roman" pitchFamily="18" charset="0"/>
              </a:rPr>
              <a:t>1 </a:t>
            </a:r>
            <a:r>
              <a:rPr lang="en-US" dirty="0" smtClean="0">
                <a:latin typeface="Times New Roman" pitchFamily="18" charset="0"/>
              </a:rPr>
              <a:t>g</a:t>
            </a:r>
            <a:r>
              <a:rPr lang="hr-BA" dirty="0" smtClean="0">
                <a:latin typeface="Times New Roman" pitchFamily="18" charset="0"/>
              </a:rPr>
              <a:t> угљених хидрата = 4 kcal</a:t>
            </a:r>
            <a:br>
              <a:rPr lang="hr-BA" dirty="0" smtClean="0">
                <a:latin typeface="Times New Roman" pitchFamily="18" charset="0"/>
              </a:rPr>
            </a:br>
            <a:r>
              <a:rPr lang="hr-BA" dirty="0" smtClean="0">
                <a:latin typeface="Times New Roman" pitchFamily="18" charset="0"/>
              </a:rPr>
              <a:t>1 </a:t>
            </a:r>
            <a:r>
              <a:rPr lang="en-US" dirty="0" smtClean="0">
                <a:latin typeface="Times New Roman" pitchFamily="18" charset="0"/>
              </a:rPr>
              <a:t>g</a:t>
            </a:r>
            <a:r>
              <a:rPr lang="hr-BA" dirty="0" smtClean="0">
                <a:latin typeface="Times New Roman" pitchFamily="18" charset="0"/>
              </a:rPr>
              <a:t> алкохола = 7 kcal</a:t>
            </a:r>
            <a:br>
              <a:rPr lang="hr-BA" dirty="0" smtClean="0">
                <a:latin typeface="Times New Roman" pitchFamily="18" charset="0"/>
              </a:rPr>
            </a:br>
            <a:r>
              <a:rPr lang="hr-BA" dirty="0" smtClean="0">
                <a:latin typeface="Times New Roman" pitchFamily="18" charset="0"/>
              </a:rPr>
              <a:t>1 </a:t>
            </a:r>
            <a:r>
              <a:rPr lang="en-US" dirty="0" smtClean="0">
                <a:latin typeface="Times New Roman" pitchFamily="18" charset="0"/>
              </a:rPr>
              <a:t>g</a:t>
            </a:r>
            <a:r>
              <a:rPr lang="hr-BA" dirty="0" smtClean="0">
                <a:latin typeface="Times New Roman" pitchFamily="18" charset="0"/>
              </a:rPr>
              <a:t> органске киселине = 3 kcal</a:t>
            </a:r>
          </a:p>
          <a:p>
            <a:r>
              <a:rPr lang="hr-BA" dirty="0" smtClean="0">
                <a:latin typeface="Times New Roman" pitchFamily="18" charset="0"/>
              </a:rPr>
              <a:t>1 kcal = 4,196 kJ (килоџула)</a:t>
            </a:r>
            <a:endParaRPr lang="en-US" dirty="0"/>
          </a:p>
        </p:txBody>
      </p:sp>
    </p:spTree>
  </p:cSld>
  <p:clrMapOvr>
    <a:masterClrMapping/>
  </p:clrMapOvr>
  <p:transition advTm="2555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762000" y="1142985"/>
            <a:ext cx="8077200" cy="3354765"/>
          </a:xfrm>
          <a:prstGeom prst="rect">
            <a:avLst/>
          </a:prstGeom>
          <a:noFill/>
          <a:ln w="9525">
            <a:noFill/>
            <a:miter lim="800000"/>
            <a:headEnd/>
            <a:tailEnd/>
          </a:ln>
          <a:effectLst/>
        </p:spPr>
        <p:txBody>
          <a:bodyPr wrap="square">
            <a:spAutoFit/>
          </a:bodyPr>
          <a:lstStyle/>
          <a:p>
            <a:pPr algn="just" eaLnBrk="0" hangingPunct="0"/>
            <a:r>
              <a:rPr lang="nl-NL" sz="2800" b="1" dirty="0">
                <a:latin typeface="Times New Roman" pitchFamily="18" charset="0"/>
              </a:rPr>
              <a:t>НАТРИЈУМ- </a:t>
            </a:r>
            <a:r>
              <a:rPr lang="sr-Cyrl-RS" sz="2800" b="1" dirty="0" smtClean="0">
                <a:latin typeface="Times New Roman" pitchFamily="18" charset="0"/>
              </a:rPr>
              <a:t>г</a:t>
            </a:r>
            <a:r>
              <a:rPr lang="nl-NL" sz="2800" b="1" dirty="0" smtClean="0">
                <a:latin typeface="Times New Roman" pitchFamily="18" charset="0"/>
              </a:rPr>
              <a:t>лавни извор</a:t>
            </a:r>
            <a:endParaRPr lang="nl-NL" sz="2800" b="1" dirty="0">
              <a:latin typeface="Times New Roman" pitchFamily="18" charset="0"/>
            </a:endParaRPr>
          </a:p>
          <a:p>
            <a:pPr lvl="2" algn="just" eaLnBrk="0" hangingPunct="0"/>
            <a:endParaRPr lang="nl-NL" sz="1600" dirty="0">
              <a:latin typeface="Symbol" pitchFamily="18" charset="2"/>
              <a:cs typeface="Times New Roman" pitchFamily="18" charset="0"/>
            </a:endParaRPr>
          </a:p>
          <a:p>
            <a:pPr algn="just" eaLnBrk="0" hangingPunct="0"/>
            <a:endParaRPr lang="de-DE" sz="1400" b="1" dirty="0">
              <a:latin typeface="Times New Roman" pitchFamily="18" charset="0"/>
            </a:endParaRPr>
          </a:p>
          <a:p>
            <a:pPr algn="just" eaLnBrk="0" hangingPunct="0"/>
            <a:endParaRPr lang="de-DE" sz="1400" b="1" dirty="0">
              <a:latin typeface="Times New Roman" pitchFamily="18" charset="0"/>
            </a:endParaRPr>
          </a:p>
          <a:p>
            <a:pPr algn="just" eaLnBrk="0" hangingPunct="0"/>
            <a:r>
              <a:rPr lang="de-DE" sz="2800" b="1" dirty="0">
                <a:latin typeface="Times New Roman" pitchFamily="18" charset="0"/>
              </a:rPr>
              <a:t>Натријум се скоро потпуно апсорбује из дигестивног тракта. </a:t>
            </a: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Излучује</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углавном</a:t>
            </a:r>
            <a:r>
              <a:rPr lang="en-US" sz="2800" b="1" dirty="0">
                <a:latin typeface="Times New Roman" pitchFamily="18" charset="0"/>
              </a:rPr>
              <a:t> </a:t>
            </a:r>
            <a:r>
              <a:rPr lang="en-US" sz="2800" b="1" dirty="0" err="1">
                <a:latin typeface="Times New Roman" pitchFamily="18" charset="0"/>
              </a:rPr>
              <a:t>урином</a:t>
            </a:r>
            <a:r>
              <a:rPr lang="en-US" sz="2800" b="1" dirty="0">
                <a:latin typeface="Times New Roman" pitchFamily="18" charset="0"/>
              </a:rPr>
              <a:t>, а </a:t>
            </a:r>
            <a:r>
              <a:rPr lang="en-US" sz="2800" b="1" dirty="0" err="1">
                <a:latin typeface="Times New Roman" pitchFamily="18" charset="0"/>
              </a:rPr>
              <a:t>може</a:t>
            </a:r>
            <a:r>
              <a:rPr lang="en-US" sz="2800" b="1" dirty="0">
                <a:latin typeface="Times New Roman" pitchFamily="18" charset="0"/>
              </a:rPr>
              <a:t> и </a:t>
            </a:r>
            <a:r>
              <a:rPr lang="en-US" sz="2800" b="1" dirty="0" err="1">
                <a:latin typeface="Times New Roman" pitchFamily="18" charset="0"/>
              </a:rPr>
              <a:t>знојем</a:t>
            </a:r>
            <a:r>
              <a:rPr lang="en-US" sz="2800" b="1" dirty="0">
                <a:latin typeface="Times New Roman" pitchFamily="18" charset="0"/>
              </a:rPr>
              <a:t> и </a:t>
            </a:r>
            <a:r>
              <a:rPr lang="en-US" sz="2800" b="1" dirty="0" err="1">
                <a:latin typeface="Times New Roman" pitchFamily="18" charset="0"/>
              </a:rPr>
              <a:t>преко</a:t>
            </a:r>
            <a:r>
              <a:rPr lang="en-US" sz="2800" b="1" dirty="0">
                <a:latin typeface="Times New Roman" pitchFamily="18" charset="0"/>
              </a:rPr>
              <a:t> </a:t>
            </a:r>
            <a:r>
              <a:rPr lang="en-US" sz="2800" b="1" dirty="0" err="1">
                <a:latin typeface="Times New Roman" pitchFamily="18" charset="0"/>
              </a:rPr>
              <a:t>столице</a:t>
            </a:r>
            <a:r>
              <a:rPr lang="en-US" sz="2800" b="1" dirty="0">
                <a:solidFill>
                  <a:srgbClr val="FFFFCC"/>
                </a:solidFill>
                <a:latin typeface="Times New Roman" pitchFamily="18" charset="0"/>
              </a:rPr>
              <a:t>.</a:t>
            </a:r>
          </a:p>
        </p:txBody>
      </p:sp>
    </p:spTree>
  </p:cSld>
  <p:clrMapOvr>
    <a:masterClrMapping/>
  </p:clrMapOvr>
  <p:transition advTm="18946"/>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762000" y="1357298"/>
            <a:ext cx="8077200" cy="4708981"/>
          </a:xfrm>
          <a:prstGeom prst="rect">
            <a:avLst/>
          </a:prstGeom>
          <a:noFill/>
          <a:ln w="9525">
            <a:noFill/>
            <a:miter lim="800000"/>
            <a:headEnd/>
            <a:tailEnd/>
          </a:ln>
          <a:effectLst/>
        </p:spPr>
        <p:txBody>
          <a:bodyPr wrap="square">
            <a:spAutoFit/>
          </a:bodyPr>
          <a:lstStyle/>
          <a:p>
            <a:pPr algn="just" eaLnBrk="0" hangingPunct="0"/>
            <a:r>
              <a:rPr lang="nl-NL" sz="2800" b="1" dirty="0">
                <a:latin typeface="Times New Roman" pitchFamily="18" charset="0"/>
              </a:rPr>
              <a:t>НАТРИЈУМ-</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натријума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400" b="1" i="1" dirty="0">
              <a:latin typeface="Times New Roman" pitchFamily="18" charset="0"/>
            </a:endParaRPr>
          </a:p>
          <a:p>
            <a:pPr algn="just" eaLnBrk="0" hangingPunct="0"/>
            <a:endParaRPr lang="nl-NL" sz="2400" b="1" dirty="0">
              <a:latin typeface="Times New Roman" pitchFamily="18" charset="0"/>
            </a:endParaRPr>
          </a:p>
          <a:p>
            <a:pPr algn="just" eaLnBrk="0" hangingPunct="0"/>
            <a:endParaRPr lang="nl-NL" sz="2400" b="1" dirty="0">
              <a:latin typeface="Times New Roman" pitchFamily="18" charset="0"/>
            </a:endParaRPr>
          </a:p>
          <a:p>
            <a:pPr algn="just" eaLnBrk="0" hangingPunct="0"/>
            <a:r>
              <a:rPr lang="nl-NL" sz="2800" b="1" dirty="0">
                <a:latin typeface="Times New Roman" pitchFamily="18" charset="0"/>
              </a:rPr>
              <a:t>ДНЕВНЕ ПОТРЕБЕ</a:t>
            </a:r>
          </a:p>
          <a:p>
            <a:pPr algn="just" eaLnBrk="0" hangingPunct="0"/>
            <a:endParaRPr lang="nl-NL" sz="2800" b="1" dirty="0">
              <a:latin typeface="Times New Roman" pitchFamily="18" charset="0"/>
            </a:endParaRPr>
          </a:p>
          <a:p>
            <a:pPr algn="just" eaLnBrk="0" hangingPunct="0"/>
            <a:r>
              <a:rPr lang="nl-NL" sz="2800" b="1" dirty="0">
                <a:latin typeface="Times New Roman" pitchFamily="18" charset="0"/>
              </a:rPr>
              <a:t>Зависе од узраста, физиолошког стања, стања здравља. </a:t>
            </a:r>
          </a:p>
          <a:p>
            <a:pPr algn="just" eaLnBrk="0" hangingPunct="0"/>
            <a:endParaRPr lang="nl-NL" sz="2800" b="1" dirty="0">
              <a:latin typeface="Times New Roman" pitchFamily="18" charset="0"/>
            </a:endParaRPr>
          </a:p>
          <a:p>
            <a:pPr algn="just" eaLnBrk="0" hangingPunct="0"/>
            <a:r>
              <a:rPr lang="en-US" sz="2800" b="1" dirty="0" err="1">
                <a:latin typeface="Times New Roman" pitchFamily="18" charset="0"/>
              </a:rPr>
              <a:t>Препоручен</a:t>
            </a:r>
            <a:r>
              <a:rPr lang="en-US" sz="2800" b="1" dirty="0">
                <a:latin typeface="Times New Roman" pitchFamily="18" charset="0"/>
              </a:rPr>
              <a:t> </a:t>
            </a:r>
            <a:r>
              <a:rPr lang="en-US" sz="2800" b="1" dirty="0" err="1">
                <a:latin typeface="Times New Roman" pitchFamily="18" charset="0"/>
              </a:rPr>
              <a:t>унос</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a:t>
            </a:r>
          </a:p>
          <a:p>
            <a:pPr algn="just" eaLnBrk="0" hangingPunct="0"/>
            <a:endParaRPr lang="en-US" sz="2800" b="1" dirty="0">
              <a:latin typeface="Times New Roman" pitchFamily="18" charset="0"/>
            </a:endParaRPr>
          </a:p>
          <a:p>
            <a:pPr lvl="2" algn="just" eaLnBrk="0" hangingPunct="0"/>
            <a:r>
              <a:rPr lang="en-US" sz="2800" dirty="0">
                <a:latin typeface="Symbol" pitchFamily="18" charset="2"/>
                <a:cs typeface="Times New Roman" pitchFamily="18" charset="0"/>
              </a:rPr>
              <a:t>·	</a:t>
            </a:r>
            <a:r>
              <a:rPr lang="en-US" sz="2800" b="1" dirty="0" smtClean="0">
                <a:latin typeface="Times New Roman" pitchFamily="18" charset="0"/>
              </a:rPr>
              <a:t>2300 </a:t>
            </a:r>
            <a:r>
              <a:rPr lang="en-US" sz="2800" b="1" i="1" dirty="0" smtClean="0">
                <a:latin typeface="Times New Roman" pitchFamily="18" charset="0"/>
              </a:rPr>
              <a:t>mg</a:t>
            </a:r>
            <a:endParaRPr lang="en-US" sz="2400" b="1" dirty="0">
              <a:latin typeface="Times New Roman" pitchFamily="18" charset="0"/>
            </a:endParaRPr>
          </a:p>
        </p:txBody>
      </p:sp>
    </p:spTree>
  </p:cSld>
  <p:clrMapOvr>
    <a:masterClrMapping/>
  </p:clrMapOvr>
  <p:transition advTm="11277"/>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23850" y="285729"/>
            <a:ext cx="8077200" cy="6432530"/>
          </a:xfrm>
          <a:prstGeom prst="rect">
            <a:avLst/>
          </a:prstGeom>
          <a:noFill/>
          <a:ln w="9525">
            <a:noFill/>
            <a:miter lim="800000"/>
            <a:headEnd/>
            <a:tailEnd/>
          </a:ln>
          <a:effectLst/>
        </p:spPr>
        <p:txBody>
          <a:bodyPr wrap="square">
            <a:spAutoFit/>
          </a:bodyPr>
          <a:lstStyle/>
          <a:p>
            <a:pPr algn="just" eaLnBrk="0" hangingPunct="0"/>
            <a:r>
              <a:rPr lang="nl-NL" sz="2800" b="1" dirty="0">
                <a:latin typeface="Times New Roman" pitchFamily="18" charset="0"/>
              </a:rPr>
              <a:t>НАТРИЈУМ И ЗДРАВЉЕ</a:t>
            </a:r>
            <a:endParaRPr lang="en-US" sz="2400" b="1" i="1" dirty="0">
              <a:latin typeface="Times New Roman" pitchFamily="18" charset="0"/>
            </a:endParaRPr>
          </a:p>
          <a:p>
            <a:pPr algn="just" eaLnBrk="0" hangingPunct="0"/>
            <a:endParaRPr lang="en-US" sz="2400" b="1" dirty="0" smtClean="0">
              <a:latin typeface="Times New Roman" pitchFamily="18" charset="0"/>
            </a:endParaRPr>
          </a:p>
          <a:p>
            <a:pPr lvl="0" algn="just" eaLnBrk="0" hangingPunct="0"/>
            <a:r>
              <a:rPr lang="en-US" sz="2800" b="1" i="1" dirty="0" err="1" smtClean="0">
                <a:solidFill>
                  <a:prstClr val="black"/>
                </a:solidFill>
                <a:latin typeface="Times New Roman" pitchFamily="18" charset="0"/>
              </a:rPr>
              <a:t>Дефицит</a:t>
            </a:r>
            <a:endParaRPr lang="en-US" sz="2800" b="1" dirty="0" smtClean="0">
              <a:solidFill>
                <a:prstClr val="black"/>
              </a:solidFill>
              <a:latin typeface="Times New Roman" pitchFamily="18" charset="0"/>
            </a:endParaRPr>
          </a:p>
          <a:p>
            <a:pPr lvl="0" algn="just" eaLnBrk="0" hangingPunct="0"/>
            <a:r>
              <a:rPr lang="en-US" sz="2800" b="1" dirty="0" smtClean="0">
                <a:solidFill>
                  <a:prstClr val="black"/>
                </a:solidFill>
                <a:latin typeface="Times New Roman" pitchFamily="18" charset="0"/>
              </a:rPr>
              <a:t>	</a:t>
            </a:r>
            <a:r>
              <a:rPr lang="sr-Cyrl-RS" sz="2800" b="1" dirty="0" smtClean="0">
                <a:solidFill>
                  <a:prstClr val="black"/>
                </a:solidFill>
                <a:latin typeface="Times New Roman" pitchFamily="18" charset="0"/>
              </a:rPr>
              <a:t>Пад концентрације нтријума настаје услед обилног повраћања, дијареје или претераног знојења</a:t>
            </a:r>
            <a:r>
              <a:rPr lang="en-US" sz="2800" b="1" dirty="0" smtClean="0">
                <a:solidFill>
                  <a:prstClr val="black"/>
                </a:solidFill>
                <a:latin typeface="Times New Roman" pitchFamily="18" charset="0"/>
              </a:rPr>
              <a:t>.</a:t>
            </a:r>
          </a:p>
          <a:p>
            <a:pPr algn="just" eaLnBrk="0" hangingPunct="0"/>
            <a:endParaRPr lang="en-US" sz="2400" b="1" dirty="0">
              <a:latin typeface="Times New Roman" pitchFamily="18" charset="0"/>
            </a:endParaRPr>
          </a:p>
          <a:p>
            <a:pPr algn="just" eaLnBrk="0" hangingPunct="0"/>
            <a:r>
              <a:rPr lang="en-US" sz="2800" b="1" i="1" dirty="0" err="1" smtClean="0">
                <a:latin typeface="Times New Roman" pitchFamily="18" charset="0"/>
              </a:rPr>
              <a:t>Токсичност</a:t>
            </a:r>
            <a:endParaRPr lang="en-US" sz="2800" b="1" dirty="0">
              <a:latin typeface="Times New Roman" pitchFamily="18" charset="0"/>
            </a:endParaRPr>
          </a:p>
          <a:p>
            <a:pPr algn="just" eaLnBrk="0" hangingPunct="0"/>
            <a:r>
              <a:rPr lang="en-US" sz="2800" b="1" dirty="0" err="1">
                <a:latin typeface="Times New Roman" pitchFamily="18" charset="0"/>
              </a:rPr>
              <a:t>Данас</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посебно</a:t>
            </a:r>
            <a:r>
              <a:rPr lang="en-US" sz="2800" b="1" dirty="0">
                <a:latin typeface="Times New Roman" pitchFamily="18" charset="0"/>
              </a:rPr>
              <a:t> </a:t>
            </a:r>
            <a:r>
              <a:rPr lang="en-US" sz="2800" b="1" dirty="0" err="1">
                <a:latin typeface="Times New Roman" pitchFamily="18" charset="0"/>
              </a:rPr>
              <a:t>проучава</a:t>
            </a:r>
            <a:r>
              <a:rPr lang="en-US" sz="2800" b="1" dirty="0">
                <a:latin typeface="Times New Roman" pitchFamily="18" charset="0"/>
              </a:rPr>
              <a:t> </a:t>
            </a:r>
            <a:r>
              <a:rPr lang="en-US" sz="2800" b="1" dirty="0" err="1">
                <a:latin typeface="Times New Roman" pitchFamily="18" charset="0"/>
              </a:rPr>
              <a:t>однос</a:t>
            </a:r>
            <a:r>
              <a:rPr lang="en-US" sz="2800" b="1" dirty="0">
                <a:latin typeface="Times New Roman" pitchFamily="18" charset="0"/>
              </a:rPr>
              <a:t> </a:t>
            </a:r>
            <a:r>
              <a:rPr lang="en-US" sz="2800" b="1" dirty="0" err="1">
                <a:latin typeface="Times New Roman" pitchFamily="18" charset="0"/>
              </a:rPr>
              <a:t>између</a:t>
            </a:r>
            <a:r>
              <a:rPr lang="en-US" sz="2800" b="1" dirty="0">
                <a:latin typeface="Times New Roman" pitchFamily="18" charset="0"/>
              </a:rPr>
              <a:t> </a:t>
            </a:r>
            <a:r>
              <a:rPr lang="sr-Cyrl-RS" sz="2800" b="1" dirty="0" smtClean="0">
                <a:latin typeface="Times New Roman" pitchFamily="18" charset="0"/>
              </a:rPr>
              <a:t>повишеног уноса кухињске соли и </a:t>
            </a:r>
            <a:r>
              <a:rPr lang="en-US" sz="2800" b="1" dirty="0" err="1" smtClean="0">
                <a:latin typeface="Times New Roman" pitchFamily="18" charset="0"/>
              </a:rPr>
              <a:t>појаве</a:t>
            </a:r>
            <a:r>
              <a:rPr lang="en-US" sz="2800" b="1" dirty="0" smtClean="0">
                <a:latin typeface="Times New Roman" pitchFamily="18" charset="0"/>
              </a:rPr>
              <a:t> </a:t>
            </a:r>
            <a:r>
              <a:rPr lang="en-US" sz="2800" b="1" dirty="0" err="1">
                <a:latin typeface="Times New Roman" pitchFamily="18" charset="0"/>
              </a:rPr>
              <a:t>повишеног</a:t>
            </a:r>
            <a:r>
              <a:rPr lang="en-US" sz="2800" b="1" dirty="0">
                <a:latin typeface="Times New Roman" pitchFamily="18" charset="0"/>
              </a:rPr>
              <a:t> </a:t>
            </a:r>
            <a:r>
              <a:rPr lang="en-US" sz="2800" b="1" dirty="0" err="1">
                <a:latin typeface="Times New Roman" pitchFamily="18" charset="0"/>
              </a:rPr>
              <a:t>крвног</a:t>
            </a:r>
            <a:r>
              <a:rPr lang="en-US" sz="2800" b="1" dirty="0">
                <a:latin typeface="Times New Roman" pitchFamily="18" charset="0"/>
              </a:rPr>
              <a:t> </a:t>
            </a:r>
            <a:r>
              <a:rPr lang="en-US" sz="2800" b="1" dirty="0" err="1" smtClean="0">
                <a:latin typeface="Times New Roman" pitchFamily="18" charset="0"/>
              </a:rPr>
              <a:t>притиск</a:t>
            </a:r>
            <a:r>
              <a:rPr lang="sr-Cyrl-RS" sz="2800" b="1" dirty="0" smtClean="0">
                <a:latin typeface="Times New Roman" pitchFamily="18" charset="0"/>
              </a:rPr>
              <a:t>а.</a:t>
            </a:r>
          </a:p>
          <a:p>
            <a:pPr algn="just" eaLnBrk="0" hangingPunct="0"/>
            <a:r>
              <a:rPr lang="sr-Cyrl-RS" sz="2800" b="1" dirty="0" smtClean="0">
                <a:latin typeface="Times New Roman" pitchFamily="18" charset="0"/>
              </a:rPr>
              <a:t>Повећани унос натријума може повећати излучивање или смањити апсорпцију калцијума и допринети настанку остеопорозе. С тога је препорука да дневни унос кухињске соли буде 6г.</a:t>
            </a:r>
            <a:endParaRPr lang="en-US" sz="2800" b="1" dirty="0">
              <a:latin typeface="Times New Roman" pitchFamily="18" charset="0"/>
            </a:endParaRPr>
          </a:p>
        </p:txBody>
      </p:sp>
    </p:spTree>
  </p:cSld>
  <p:clrMapOvr>
    <a:masterClrMapping/>
  </p:clrMapOvr>
  <p:transition advTm="32224"/>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684213" y="1154113"/>
            <a:ext cx="8077200" cy="4462760"/>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КАЛИЈУМ - </a:t>
            </a:r>
            <a:r>
              <a:rPr lang="en-US" sz="2800" b="1" dirty="0" err="1">
                <a:latin typeface="Times New Roman" pitchFamily="18" charset="0"/>
              </a:rPr>
              <a:t>значај</a:t>
            </a:r>
            <a:endParaRPr lang="en-US" sz="2800" b="1" dirty="0">
              <a:latin typeface="Times New Roman" pitchFamily="18" charset="0"/>
            </a:endParaRPr>
          </a:p>
          <a:p>
            <a:pPr algn="just" eaLnBrk="0" hangingPunct="0"/>
            <a:endParaRPr lang="en-US" sz="2000" b="1" dirty="0">
              <a:latin typeface="Times New Roman" pitchFamily="18" charset="0"/>
            </a:endParaRPr>
          </a:p>
          <a:p>
            <a:pPr algn="just" eaLnBrk="0" hangingPunct="0"/>
            <a:r>
              <a:rPr lang="en-US" sz="2800" b="1" dirty="0" err="1">
                <a:latin typeface="Times New Roman" pitchFamily="18" charset="0"/>
              </a:rPr>
              <a:t>Калијум</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главни</a:t>
            </a:r>
            <a:r>
              <a:rPr lang="en-US" sz="2800" b="1" dirty="0">
                <a:latin typeface="Times New Roman" pitchFamily="18" charset="0"/>
              </a:rPr>
              <a:t> </a:t>
            </a:r>
            <a:r>
              <a:rPr lang="en-US" sz="2800" b="1" dirty="0" err="1">
                <a:latin typeface="Times New Roman" pitchFamily="18" charset="0"/>
              </a:rPr>
              <a:t>катјон</a:t>
            </a:r>
            <a:r>
              <a:rPr lang="en-US" sz="2800" b="1" dirty="0">
                <a:latin typeface="Times New Roman" pitchFamily="18" charset="0"/>
              </a:rPr>
              <a:t> </a:t>
            </a:r>
            <a:r>
              <a:rPr lang="en-US" sz="2800" b="1" dirty="0" err="1">
                <a:latin typeface="Times New Roman" pitchFamily="18" charset="0"/>
              </a:rPr>
              <a:t>интрацелуларне</a:t>
            </a:r>
            <a:r>
              <a:rPr lang="en-US" sz="2800" b="1" dirty="0">
                <a:latin typeface="Times New Roman" pitchFamily="18" charset="0"/>
              </a:rPr>
              <a:t> </a:t>
            </a:r>
            <a:r>
              <a:rPr lang="en-US" sz="2800" b="1" dirty="0" err="1">
                <a:latin typeface="Times New Roman" pitchFamily="18" charset="0"/>
              </a:rPr>
              <a:t>течности</a:t>
            </a:r>
            <a:r>
              <a:rPr lang="en-US" sz="2800" b="1" dirty="0">
                <a:latin typeface="Times New Roman" pitchFamily="18" charset="0"/>
              </a:rPr>
              <a:t> (</a:t>
            </a:r>
            <a:r>
              <a:rPr lang="en-US" sz="2800" b="1" i="1" dirty="0" err="1">
                <a:latin typeface="Times New Roman" pitchFamily="18" charset="0"/>
              </a:rPr>
              <a:t>око</a:t>
            </a:r>
            <a:r>
              <a:rPr lang="en-US" sz="2800" b="1" i="1" dirty="0">
                <a:latin typeface="Times New Roman" pitchFamily="18" charset="0"/>
              </a:rPr>
              <a:t> 30 </a:t>
            </a:r>
            <a:r>
              <a:rPr lang="en-US" sz="2800" b="1" i="1" dirty="0" err="1">
                <a:latin typeface="Times New Roman" pitchFamily="18" charset="0"/>
              </a:rPr>
              <a:t>пута</a:t>
            </a:r>
            <a:r>
              <a:rPr lang="en-US" sz="2800" b="1" i="1" dirty="0">
                <a:latin typeface="Times New Roman" pitchFamily="18" charset="0"/>
              </a:rPr>
              <a:t> </a:t>
            </a:r>
            <a:r>
              <a:rPr lang="en-US" sz="2800" b="1" i="1" dirty="0" err="1">
                <a:latin typeface="Times New Roman" pitchFamily="18" charset="0"/>
              </a:rPr>
              <a:t>га</a:t>
            </a:r>
            <a:r>
              <a:rPr lang="en-US" sz="2800" b="1" i="1" dirty="0">
                <a:latin typeface="Times New Roman" pitchFamily="18" charset="0"/>
              </a:rPr>
              <a:t> </a:t>
            </a:r>
            <a:r>
              <a:rPr lang="en-US" sz="2800" b="1" i="1" dirty="0" err="1">
                <a:latin typeface="Times New Roman" pitchFamily="18" charset="0"/>
              </a:rPr>
              <a:t>има</a:t>
            </a:r>
            <a:r>
              <a:rPr lang="en-US" sz="2800" b="1" i="1" dirty="0">
                <a:latin typeface="Times New Roman" pitchFamily="18" charset="0"/>
              </a:rPr>
              <a:t> </a:t>
            </a:r>
            <a:r>
              <a:rPr lang="en-US" sz="2800" b="1" i="1" dirty="0" err="1">
                <a:latin typeface="Times New Roman" pitchFamily="18" charset="0"/>
              </a:rPr>
              <a:t>више</a:t>
            </a:r>
            <a:r>
              <a:rPr lang="en-US" sz="2800" b="1" i="1" dirty="0">
                <a:latin typeface="Times New Roman" pitchFamily="18" charset="0"/>
              </a:rPr>
              <a:t> </a:t>
            </a:r>
            <a:r>
              <a:rPr lang="en-US" sz="2800" b="1" i="1" dirty="0" err="1">
                <a:latin typeface="Times New Roman" pitchFamily="18" charset="0"/>
              </a:rPr>
              <a:t>него</a:t>
            </a:r>
            <a:r>
              <a:rPr lang="en-US" sz="2800" b="1" i="1" dirty="0">
                <a:latin typeface="Times New Roman" pitchFamily="18" charset="0"/>
              </a:rPr>
              <a:t> </a:t>
            </a:r>
            <a:r>
              <a:rPr lang="en-US" sz="2800" b="1" i="1" dirty="0" err="1">
                <a:latin typeface="Times New Roman" pitchFamily="18" charset="0"/>
              </a:rPr>
              <a:t>ван</a:t>
            </a:r>
            <a:r>
              <a:rPr lang="en-US" sz="2800" b="1" i="1" dirty="0">
                <a:latin typeface="Times New Roman" pitchFamily="18" charset="0"/>
              </a:rPr>
              <a:t> </a:t>
            </a:r>
            <a:r>
              <a:rPr lang="en-US" sz="2800" b="1" i="1" dirty="0" err="1">
                <a:latin typeface="Times New Roman" pitchFamily="18" charset="0"/>
              </a:rPr>
              <a:t>ћелије</a:t>
            </a:r>
            <a:r>
              <a:rPr lang="en-US" sz="2800" b="1" dirty="0">
                <a:latin typeface="Times New Roman" pitchFamily="18" charset="0"/>
              </a:rPr>
              <a:t>).</a:t>
            </a:r>
          </a:p>
          <a:p>
            <a:pPr algn="just" eaLnBrk="0" hangingPunct="0"/>
            <a:endParaRPr lang="en-US" sz="2000" b="1" dirty="0">
              <a:latin typeface="Times New Roman" pitchFamily="18" charset="0"/>
            </a:endParaRPr>
          </a:p>
          <a:p>
            <a:pPr algn="just" eaLnBrk="0" hangingPunct="0"/>
            <a:endParaRPr lang="en-US" sz="2000" b="1" dirty="0">
              <a:latin typeface="Times New Roman" pitchFamily="18" charset="0"/>
            </a:endParaRPr>
          </a:p>
          <a:p>
            <a:pPr algn="just" eaLnBrk="0" hangingPunct="0"/>
            <a:r>
              <a:rPr lang="en-US" sz="2800" b="1" dirty="0" err="1">
                <a:latin typeface="Times New Roman" pitchFamily="18" charset="0"/>
              </a:rPr>
              <a:t>Онај</a:t>
            </a:r>
            <a:r>
              <a:rPr lang="en-US" sz="2800" b="1" dirty="0">
                <a:latin typeface="Times New Roman" pitchFamily="18" charset="0"/>
              </a:rPr>
              <a:t> </a:t>
            </a:r>
            <a:r>
              <a:rPr lang="en-US" sz="2800" b="1" dirty="0" err="1">
                <a:latin typeface="Times New Roman" pitchFamily="18" charset="0"/>
              </a:rPr>
              <a:t>део</a:t>
            </a:r>
            <a:r>
              <a:rPr lang="en-US" sz="2800" b="1" dirty="0">
                <a:latin typeface="Times New Roman" pitchFamily="18" charset="0"/>
              </a:rPr>
              <a:t> </a:t>
            </a:r>
            <a:r>
              <a:rPr lang="en-US" sz="2800" b="1" dirty="0" err="1">
                <a:latin typeface="Times New Roman" pitchFamily="18" charset="0"/>
              </a:rPr>
              <a:t>калијума</a:t>
            </a:r>
            <a:r>
              <a:rPr lang="en-US" sz="2800" b="1" dirty="0">
                <a:latin typeface="Times New Roman" pitchFamily="18" charset="0"/>
              </a:rPr>
              <a:t> </a:t>
            </a:r>
            <a:r>
              <a:rPr lang="en-US" sz="2800" b="1" dirty="0" err="1">
                <a:latin typeface="Times New Roman" pitchFamily="18" charset="0"/>
              </a:rPr>
              <a:t>који</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налази</a:t>
            </a:r>
            <a:r>
              <a:rPr lang="en-US" sz="2800" b="1" dirty="0">
                <a:latin typeface="Times New Roman" pitchFamily="18" charset="0"/>
              </a:rPr>
              <a:t> </a:t>
            </a:r>
            <a:r>
              <a:rPr lang="en-US" sz="2800" b="1" dirty="0" err="1">
                <a:latin typeface="Times New Roman" pitchFamily="18" charset="0"/>
              </a:rPr>
              <a:t>изван</a:t>
            </a:r>
            <a:r>
              <a:rPr lang="en-US" sz="2800" b="1" dirty="0">
                <a:latin typeface="Times New Roman" pitchFamily="18" charset="0"/>
              </a:rPr>
              <a:t> </a:t>
            </a:r>
            <a:r>
              <a:rPr lang="en-US" sz="2800" b="1" dirty="0" err="1">
                <a:latin typeface="Times New Roman" pitchFamily="18" charset="0"/>
              </a:rPr>
              <a:t>ћелија</a:t>
            </a:r>
            <a:r>
              <a:rPr lang="en-US" sz="2800" b="1" dirty="0">
                <a:latin typeface="Times New Roman" pitchFamily="18" charset="0"/>
              </a:rPr>
              <a:t> </a:t>
            </a:r>
            <a:r>
              <a:rPr lang="en-US" sz="2800" b="1" dirty="0" err="1">
                <a:latin typeface="Times New Roman" pitchFamily="18" charset="0"/>
              </a:rPr>
              <a:t>изузетно</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значајан</a:t>
            </a:r>
            <a:r>
              <a:rPr lang="en-US" sz="2800" b="1" dirty="0">
                <a:latin typeface="Times New Roman" pitchFamily="18" charset="0"/>
              </a:rPr>
              <a:t> </a:t>
            </a:r>
            <a:r>
              <a:rPr lang="en-US" sz="2800" b="1" dirty="0" err="1">
                <a:latin typeface="Times New Roman" pitchFamily="18" charset="0"/>
              </a:rPr>
              <a:t>за</a:t>
            </a:r>
            <a:r>
              <a:rPr lang="en-US" sz="2800" b="1" dirty="0">
                <a:latin typeface="Times New Roman" pitchFamily="18" charset="0"/>
              </a:rPr>
              <a:t> </a:t>
            </a:r>
            <a:r>
              <a:rPr lang="en-US" sz="2800" b="1" dirty="0" err="1">
                <a:latin typeface="Times New Roman" pitchFamily="18" charset="0"/>
              </a:rPr>
              <a:t>нормално</a:t>
            </a:r>
            <a:r>
              <a:rPr lang="en-US" sz="2800" b="1" dirty="0">
                <a:latin typeface="Times New Roman" pitchFamily="18" charset="0"/>
              </a:rPr>
              <a:t> </a:t>
            </a:r>
            <a:r>
              <a:rPr lang="en-US" sz="2800" b="1" dirty="0" err="1">
                <a:latin typeface="Times New Roman" pitchFamily="18" charset="0"/>
              </a:rPr>
              <a:t>функционисање</a:t>
            </a:r>
            <a:r>
              <a:rPr lang="en-US" sz="2800" b="1" dirty="0">
                <a:latin typeface="Times New Roman" pitchFamily="18" charset="0"/>
              </a:rPr>
              <a:t> </a:t>
            </a:r>
            <a:r>
              <a:rPr lang="en-US" sz="2800" b="1" dirty="0" err="1">
                <a:latin typeface="Times New Roman" pitchFamily="18" charset="0"/>
              </a:rPr>
              <a:t>нерава</a:t>
            </a:r>
            <a:r>
              <a:rPr lang="en-US" sz="2800" b="1" dirty="0">
                <a:latin typeface="Times New Roman" pitchFamily="18" charset="0"/>
              </a:rPr>
              <a:t> и </a:t>
            </a:r>
            <a:r>
              <a:rPr lang="en-US" sz="2800" b="1" dirty="0" err="1">
                <a:latin typeface="Times New Roman" pitchFamily="18" charset="0"/>
              </a:rPr>
              <a:t>мишића</a:t>
            </a:r>
            <a:r>
              <a:rPr lang="en-US" sz="2800" b="1" dirty="0">
                <a:latin typeface="Times New Roman" pitchFamily="18" charset="0"/>
              </a:rPr>
              <a:t> (</a:t>
            </a:r>
            <a:r>
              <a:rPr lang="en-US" sz="2800" b="1" i="1" dirty="0" err="1">
                <a:latin typeface="Times New Roman" pitchFamily="18" charset="0"/>
              </a:rPr>
              <a:t>посебно</a:t>
            </a:r>
            <a:r>
              <a:rPr lang="en-US" sz="2800" b="1" i="1" dirty="0">
                <a:latin typeface="Times New Roman" pitchFamily="18" charset="0"/>
              </a:rPr>
              <a:t> </a:t>
            </a:r>
            <a:r>
              <a:rPr lang="en-US" sz="2800" b="1" i="1" dirty="0" err="1">
                <a:latin typeface="Times New Roman" pitchFamily="18" charset="0"/>
              </a:rPr>
              <a:t>срца</a:t>
            </a:r>
            <a:r>
              <a:rPr lang="en-US" sz="2800" b="1" dirty="0">
                <a:latin typeface="Times New Roman" pitchFamily="18" charset="0"/>
              </a:rPr>
              <a:t>).</a:t>
            </a:r>
          </a:p>
        </p:txBody>
      </p:sp>
    </p:spTree>
  </p:cSld>
  <p:clrMapOvr>
    <a:masterClrMapping/>
  </p:clrMapOvr>
  <p:transition advTm="24412"/>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611188" y="500042"/>
            <a:ext cx="8077200" cy="6063198"/>
          </a:xfrm>
          <a:prstGeom prst="rect">
            <a:avLst/>
          </a:prstGeom>
          <a:noFill/>
          <a:ln w="9525">
            <a:noFill/>
            <a:miter lim="800000"/>
            <a:headEnd/>
            <a:tailEnd/>
          </a:ln>
          <a:effectLst/>
        </p:spPr>
        <p:txBody>
          <a:bodyPr wrap="square">
            <a:spAutoFit/>
          </a:bodyPr>
          <a:lstStyle/>
          <a:p>
            <a:pPr algn="just" eaLnBrk="0" hangingPunct="0"/>
            <a:r>
              <a:rPr lang="en-US" sz="2800" b="1" dirty="0">
                <a:latin typeface="Times New Roman" pitchFamily="18" charset="0"/>
              </a:rPr>
              <a:t>КАЛИЈУМ  - </a:t>
            </a:r>
            <a:r>
              <a:rPr lang="en-US" sz="2800" b="1" dirty="0" err="1">
                <a:latin typeface="Times New Roman" pitchFamily="18" charset="0"/>
              </a:rPr>
              <a:t>улога</a:t>
            </a:r>
            <a:endParaRPr lang="en-US" sz="2800" b="1" dirty="0">
              <a:latin typeface="Times New Roman" pitchFamily="18" charset="0"/>
            </a:endParaRPr>
          </a:p>
          <a:p>
            <a:pPr algn="just" eaLnBrk="0" hangingPunct="0"/>
            <a:endParaRPr lang="nl-NL" sz="2400" b="1" dirty="0">
              <a:latin typeface="Times New Roman" pitchFamily="18" charset="0"/>
            </a:endParaRPr>
          </a:p>
          <a:p>
            <a:pPr algn="just" eaLnBrk="0" hangingPunct="0"/>
            <a:r>
              <a:rPr lang="nl-NL" sz="2800" b="1" dirty="0">
                <a:latin typeface="Times New Roman" pitchFamily="18" charset="0"/>
              </a:rPr>
              <a:t>Главна улога калијума је у:</a:t>
            </a:r>
          </a:p>
          <a:p>
            <a:pPr algn="just" eaLnBrk="0" hangingPunct="0"/>
            <a:endParaRPr lang="nl-NL" sz="2800" dirty="0">
              <a:latin typeface="Symbol" pitchFamily="18" charset="2"/>
              <a:cs typeface="Times New Roman" pitchFamily="18" charset="0"/>
            </a:endParaRPr>
          </a:p>
          <a:p>
            <a:pPr lvl="1" algn="just" eaLnBrk="0" hangingPunct="0">
              <a:buFont typeface="Symbol"/>
              <a:buChar char="·"/>
            </a:pPr>
            <a:r>
              <a:rPr lang="sr-Cyrl-RS" sz="2800" b="1" dirty="0" smtClean="0">
                <a:latin typeface="Times New Roman" pitchFamily="18" charset="0"/>
              </a:rPr>
              <a:t> </a:t>
            </a:r>
            <a:r>
              <a:rPr lang="nl-NL" sz="2800" b="1" dirty="0" smtClean="0">
                <a:latin typeface="Times New Roman" pitchFamily="18" charset="0"/>
              </a:rPr>
              <a:t>одржавању </a:t>
            </a:r>
            <a:r>
              <a:rPr lang="sr-Cyrl-RS" sz="2800" b="1" dirty="0" smtClean="0">
                <a:latin typeface="Times New Roman" pitchFamily="18" charset="0"/>
              </a:rPr>
              <a:t>осмотског притиска</a:t>
            </a:r>
            <a:endParaRPr lang="sr-Cyrl-RS" sz="2800" b="1" dirty="0">
              <a:latin typeface="Times New Roman" pitchFamily="18" charset="0"/>
            </a:endParaRPr>
          </a:p>
          <a:p>
            <a:pPr lvl="1" algn="just" eaLnBrk="0" hangingPunct="0">
              <a:buFont typeface="Symbol"/>
              <a:buChar char="·"/>
            </a:pPr>
            <a:endParaRPr lang="nl-NL" sz="2800" b="1" dirty="0">
              <a:latin typeface="Times New Roman" pitchFamily="18" charset="0"/>
            </a:endParaRPr>
          </a:p>
          <a:p>
            <a:pPr lvl="1" eaLnBrk="0" hangingPunct="0">
              <a:buFont typeface="Symbol"/>
              <a:buChar char="·"/>
            </a:pPr>
            <a:r>
              <a:rPr lang="sr-Cyrl-RS" sz="2800" b="1" dirty="0" smtClean="0">
                <a:latin typeface="Times New Roman" pitchFamily="18" charset="0"/>
              </a:rPr>
              <a:t> </a:t>
            </a:r>
            <a:r>
              <a:rPr lang="nl-NL" sz="2800" b="1" dirty="0" smtClean="0">
                <a:latin typeface="Times New Roman" pitchFamily="18" charset="0"/>
              </a:rPr>
              <a:t>одржавању </a:t>
            </a:r>
            <a:r>
              <a:rPr lang="nl-NL" sz="2800" b="1" dirty="0">
                <a:latin typeface="Times New Roman" pitchFamily="18" charset="0"/>
              </a:rPr>
              <a:t>ацидо-базне равнотеже (</a:t>
            </a:r>
            <a:r>
              <a:rPr lang="nl-NL" sz="2800" b="1" i="1" dirty="0">
                <a:latin typeface="Times New Roman" pitchFamily="18" charset="0"/>
              </a:rPr>
              <a:t>заједно са натријумом и водониковим јоном</a:t>
            </a:r>
            <a:r>
              <a:rPr lang="nl-NL" sz="2800" b="1" dirty="0" smtClean="0">
                <a:latin typeface="Times New Roman" pitchFamily="18" charset="0"/>
              </a:rPr>
              <a:t>),</a:t>
            </a:r>
            <a:endParaRPr lang="sr-Cyrl-RS" sz="2800" b="1" dirty="0" smtClean="0">
              <a:latin typeface="Times New Roman" pitchFamily="18" charset="0"/>
            </a:endParaRPr>
          </a:p>
          <a:p>
            <a:pPr lvl="1" eaLnBrk="0" hangingPunct="0">
              <a:buFont typeface="Symbol"/>
              <a:buChar char="·"/>
            </a:pPr>
            <a:endParaRPr lang="sr-Cyrl-RS" sz="2800" b="1" dirty="0" smtClean="0">
              <a:latin typeface="Times New Roman" pitchFamily="18" charset="0"/>
            </a:endParaRPr>
          </a:p>
          <a:p>
            <a:pPr lvl="1" eaLnBrk="0" hangingPunct="0">
              <a:buFont typeface="Symbol"/>
              <a:buChar char="·"/>
            </a:pPr>
            <a:r>
              <a:rPr lang="sr-Cyrl-RS" sz="2800" b="1" dirty="0" smtClean="0">
                <a:latin typeface="Times New Roman" pitchFamily="18" charset="0"/>
              </a:rPr>
              <a:t> </a:t>
            </a:r>
            <a:r>
              <a:rPr lang="nl-NL" sz="2800" b="1" dirty="0" smtClean="0">
                <a:latin typeface="Times New Roman" pitchFamily="18" charset="0"/>
              </a:rPr>
              <a:t>одржавању </a:t>
            </a:r>
            <a:r>
              <a:rPr lang="sr-Cyrl-RS" sz="2800" b="1" dirty="0" smtClean="0">
                <a:latin typeface="Times New Roman" pitchFamily="18" charset="0"/>
              </a:rPr>
              <a:t>електричног потенцијала ћелијске мембране и</a:t>
            </a:r>
          </a:p>
          <a:p>
            <a:pPr lvl="1" eaLnBrk="0" hangingPunct="0">
              <a:buFont typeface="Symbol"/>
              <a:buChar char="·"/>
            </a:pPr>
            <a:endParaRPr lang="nl-NL" sz="2800" b="1" dirty="0" smtClean="0">
              <a:latin typeface="Times New Roman" pitchFamily="18" charset="0"/>
            </a:endParaRPr>
          </a:p>
          <a:p>
            <a:pPr lvl="1" eaLnBrk="0" hangingPunct="0"/>
            <a:r>
              <a:rPr lang="nl-NL" sz="2800" dirty="0" smtClean="0">
                <a:latin typeface="Symbol" pitchFamily="18" charset="2"/>
                <a:cs typeface="Times New Roman" pitchFamily="18" charset="0"/>
              </a:rPr>
              <a:t>·</a:t>
            </a:r>
            <a:r>
              <a:rPr lang="sr-Cyrl-RS" sz="2800" dirty="0" smtClean="0">
                <a:latin typeface="Times New Roman" pitchFamily="18" charset="0"/>
                <a:cs typeface="Times New Roman" pitchFamily="18" charset="0"/>
              </a:rPr>
              <a:t> </a:t>
            </a:r>
            <a:r>
              <a:rPr lang="sr-Cyrl-RS" sz="2800" b="1" dirty="0" smtClean="0">
                <a:latin typeface="Times New Roman" pitchFamily="18" charset="0"/>
                <a:cs typeface="Times New Roman" pitchFamily="18" charset="0"/>
              </a:rPr>
              <a:t>неуромишићне раздражљивости</a:t>
            </a:r>
            <a:endParaRPr lang="en-US" sz="3200" b="1" dirty="0" smtClean="0">
              <a:latin typeface="Times New Roman" pitchFamily="18" charset="0"/>
            </a:endParaRPr>
          </a:p>
          <a:p>
            <a:pPr lvl="1" eaLnBrk="0" hangingPunct="0">
              <a:buFont typeface="Symbol"/>
              <a:buChar char="·"/>
            </a:pPr>
            <a:endParaRPr lang="nl-NL" sz="2800" b="1" dirty="0">
              <a:latin typeface="Times New Roman" pitchFamily="18" charset="0"/>
            </a:endParaRPr>
          </a:p>
        </p:txBody>
      </p:sp>
    </p:spTree>
  </p:cSld>
  <p:clrMapOvr>
    <a:masterClrMapping/>
  </p:clrMapOvr>
  <p:transition advTm="1023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539750" y="1484313"/>
            <a:ext cx="8077200" cy="4729162"/>
          </a:xfrm>
          <a:prstGeom prst="rect">
            <a:avLst/>
          </a:prstGeom>
          <a:noFill/>
          <a:ln w="9525">
            <a:noFill/>
            <a:miter lim="800000"/>
            <a:headEnd/>
            <a:tailEnd/>
          </a:ln>
          <a:effectLst/>
        </p:spPr>
        <p:txBody>
          <a:bodyPr>
            <a:spAutoFit/>
          </a:bodyPr>
          <a:lstStyle/>
          <a:p>
            <a:pPr algn="just" eaLnBrk="0" hangingPunct="0"/>
            <a:r>
              <a:rPr lang="en-US" sz="2800" b="1">
                <a:latin typeface="Times New Roman" pitchFamily="18" charset="0"/>
              </a:rPr>
              <a:t>КАЛИЈУМ  -</a:t>
            </a:r>
            <a:r>
              <a:rPr lang="en-US" sz="2800" b="1" i="1">
                <a:latin typeface="Times New Roman" pitchFamily="18" charset="0"/>
              </a:rPr>
              <a:t>Биланс калијума и потребан унос</a:t>
            </a:r>
          </a:p>
          <a:p>
            <a:pPr algn="just" eaLnBrk="0" hangingPunct="0"/>
            <a:endParaRPr lang="en-US" sz="1600" b="1">
              <a:latin typeface="Times New Roman" pitchFamily="18" charset="0"/>
            </a:endParaRPr>
          </a:p>
          <a:p>
            <a:pPr algn="just" eaLnBrk="0" hangingPunct="0"/>
            <a:r>
              <a:rPr lang="nl-NL" sz="2800" b="1">
                <a:latin typeface="Times New Roman" pitchFamily="18" charset="0"/>
              </a:rPr>
              <a:t>ГЛАВНИ ИЗВОР</a:t>
            </a:r>
          </a:p>
          <a:p>
            <a:pPr algn="just" eaLnBrk="0" hangingPunct="0"/>
            <a:endParaRPr lang="nl-NL" b="1">
              <a:latin typeface="Times New Roman" pitchFamily="18" charset="0"/>
            </a:endParaRPr>
          </a:p>
          <a:p>
            <a:pPr lvl="2" algn="just" eaLnBrk="0" hangingPunct="0"/>
            <a:r>
              <a:rPr lang="nl-NL" sz="2800">
                <a:latin typeface="Symbol" pitchFamily="18" charset="2"/>
                <a:cs typeface="Times New Roman" pitchFamily="18" charset="0"/>
              </a:rPr>
              <a:t>·	</a:t>
            </a:r>
            <a:r>
              <a:rPr lang="nl-NL" sz="2800" b="1" i="1">
                <a:latin typeface="Times New Roman" pitchFamily="18" charset="0"/>
              </a:rPr>
              <a:t>Намирнице животињског порекла</a:t>
            </a:r>
            <a:endParaRPr lang="nl-NL" sz="2800" b="1">
              <a:latin typeface="Times New Roman" pitchFamily="18" charset="0"/>
            </a:endParaRPr>
          </a:p>
          <a:p>
            <a:pPr lvl="3" algn="just" eaLnBrk="0" hangingPunct="0"/>
            <a:r>
              <a:rPr lang="nl-NL" sz="2800">
                <a:latin typeface="Wingdings" pitchFamily="2" charset="2"/>
                <a:cs typeface="Times New Roman" pitchFamily="18" charset="0"/>
              </a:rPr>
              <a:t>Ø	</a:t>
            </a:r>
            <a:r>
              <a:rPr lang="nl-NL" sz="2800" b="1">
                <a:latin typeface="Times New Roman" pitchFamily="18" charset="0"/>
              </a:rPr>
              <a:t>месо, јаја</a:t>
            </a:r>
          </a:p>
          <a:p>
            <a:pPr lvl="3" eaLnBrk="0" hangingPunct="0"/>
            <a:r>
              <a:rPr lang="nl-NL" sz="2800">
                <a:latin typeface="Wingdings" pitchFamily="2" charset="2"/>
                <a:cs typeface="Times New Roman" pitchFamily="18" charset="0"/>
              </a:rPr>
              <a:t>Ø	</a:t>
            </a:r>
            <a:r>
              <a:rPr lang="nl-NL" sz="2800" b="1">
                <a:latin typeface="Times New Roman" pitchFamily="18" charset="0"/>
              </a:rPr>
              <a:t>млеко и млечни производи</a:t>
            </a:r>
          </a:p>
          <a:p>
            <a:pPr lvl="3" eaLnBrk="0" hangingPunct="0"/>
            <a:endParaRPr lang="nl-NL" sz="2800" b="1">
              <a:latin typeface="Times New Roman" pitchFamily="18" charset="0"/>
            </a:endParaRPr>
          </a:p>
          <a:p>
            <a:pPr algn="just" eaLnBrk="0" hangingPunct="0"/>
            <a:endParaRPr lang="nl-NL" b="1">
              <a:latin typeface="Times New Roman" pitchFamily="18" charset="0"/>
            </a:endParaRPr>
          </a:p>
          <a:p>
            <a:pPr lvl="2" algn="just" eaLnBrk="0" hangingPunct="0"/>
            <a:r>
              <a:rPr lang="nl-NL" sz="2800">
                <a:latin typeface="Symbol" pitchFamily="18" charset="2"/>
                <a:cs typeface="Times New Roman" pitchFamily="18" charset="0"/>
              </a:rPr>
              <a:t>·	</a:t>
            </a:r>
            <a:r>
              <a:rPr lang="nl-NL" sz="2800" b="1" i="1">
                <a:latin typeface="Times New Roman" pitchFamily="18" charset="0"/>
              </a:rPr>
              <a:t>Намирнице биљног порекла</a:t>
            </a:r>
            <a:endParaRPr lang="nl-NL" sz="2800" b="1">
              <a:latin typeface="Times New Roman" pitchFamily="18" charset="0"/>
            </a:endParaRPr>
          </a:p>
          <a:p>
            <a:pPr lvl="3" algn="just" eaLnBrk="0" hangingPunct="0"/>
            <a:r>
              <a:rPr lang="de-DE" sz="2800">
                <a:latin typeface="Wingdings" pitchFamily="2" charset="2"/>
                <a:cs typeface="Times New Roman" pitchFamily="18" charset="0"/>
              </a:rPr>
              <a:t>Ø	</a:t>
            </a:r>
            <a:r>
              <a:rPr lang="de-DE" sz="2800" b="1">
                <a:latin typeface="Times New Roman" pitchFamily="18" charset="0"/>
              </a:rPr>
              <a:t>поврће (</a:t>
            </a:r>
            <a:r>
              <a:rPr lang="de-DE" sz="2800" b="1" i="1">
                <a:latin typeface="Times New Roman" pitchFamily="18" charset="0"/>
              </a:rPr>
              <a:t>парадајз, маслине</a:t>
            </a:r>
            <a:r>
              <a:rPr lang="de-DE" sz="2800" b="1">
                <a:latin typeface="Times New Roman" pitchFamily="18" charset="0"/>
              </a:rPr>
              <a:t>)</a:t>
            </a:r>
          </a:p>
          <a:p>
            <a:pPr lvl="3" eaLnBrk="0" hangingPunct="0"/>
            <a:r>
              <a:rPr lang="de-DE" sz="2800">
                <a:latin typeface="Wingdings" pitchFamily="2" charset="2"/>
                <a:cs typeface="Times New Roman" pitchFamily="18" charset="0"/>
              </a:rPr>
              <a:t>Ø	</a:t>
            </a:r>
            <a:r>
              <a:rPr lang="de-DE" sz="2800" b="1">
                <a:latin typeface="Times New Roman" pitchFamily="18" charset="0"/>
              </a:rPr>
              <a:t>воће (</a:t>
            </a:r>
            <a:r>
              <a:rPr lang="de-DE" sz="2800" b="1" i="1">
                <a:latin typeface="Times New Roman" pitchFamily="18" charset="0"/>
              </a:rPr>
              <a:t>банане</a:t>
            </a:r>
            <a:r>
              <a:rPr lang="de-DE" sz="2800" b="1">
                <a:latin typeface="Times New Roman" pitchFamily="18" charset="0"/>
              </a:rPr>
              <a:t>)</a:t>
            </a:r>
            <a:endParaRPr lang="de-DE" sz="1600" b="1">
              <a:latin typeface="Times New Roman" pitchFamily="18" charset="0"/>
            </a:endParaRPr>
          </a:p>
        </p:txBody>
      </p:sp>
    </p:spTree>
  </p:cSld>
  <p:clrMapOvr>
    <a:masterClrMapping/>
  </p:clrMapOvr>
  <p:transition advTm="24574"/>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468313" y="1844675"/>
            <a:ext cx="8077200" cy="4210050"/>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КАЛИЈУМ  -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калијума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sz="1600" b="1" dirty="0">
              <a:latin typeface="Times New Roman" pitchFamily="18" charset="0"/>
            </a:endParaRPr>
          </a:p>
          <a:p>
            <a:pPr algn="just" eaLnBrk="0" hangingPunct="0"/>
            <a:endParaRPr lang="de-DE" sz="1600" b="1" dirty="0">
              <a:latin typeface="Times New Roman" pitchFamily="18" charset="0"/>
            </a:endParaRPr>
          </a:p>
          <a:p>
            <a:pPr algn="just" eaLnBrk="0" hangingPunct="0"/>
            <a:r>
              <a:rPr lang="de-DE" sz="2800" b="1" dirty="0">
                <a:latin typeface="Times New Roman" pitchFamily="18" charset="0"/>
              </a:rPr>
              <a:t>Калијум се скоро потпуно апсорбује из дигестивног тракта.</a:t>
            </a:r>
          </a:p>
          <a:p>
            <a:pPr algn="just" eaLnBrk="0" hangingPunct="0"/>
            <a:endParaRPr lang="de-DE" b="1" dirty="0">
              <a:latin typeface="Times New Roman" pitchFamily="18" charset="0"/>
            </a:endParaRPr>
          </a:p>
          <a:p>
            <a:pPr algn="just" eaLnBrk="0" hangingPunct="0"/>
            <a:r>
              <a:rPr lang="en-US" sz="2800" b="1" dirty="0" err="1">
                <a:latin typeface="Times New Roman" pitchFamily="18" charset="0"/>
              </a:rPr>
              <a:t>Главни</a:t>
            </a:r>
            <a:r>
              <a:rPr lang="en-US" sz="2800" b="1" dirty="0">
                <a:latin typeface="Times New Roman" pitchFamily="18" charset="0"/>
              </a:rPr>
              <a:t> </a:t>
            </a:r>
            <a:r>
              <a:rPr lang="en-US" sz="2800" b="1" dirty="0" err="1">
                <a:latin typeface="Times New Roman" pitchFamily="18" charset="0"/>
              </a:rPr>
              <a:t>регулатор</a:t>
            </a:r>
            <a:r>
              <a:rPr lang="en-US" sz="2800" b="1" dirty="0">
                <a:latin typeface="Times New Roman" pitchFamily="18" charset="0"/>
              </a:rPr>
              <a:t> </a:t>
            </a:r>
            <a:r>
              <a:rPr lang="en-US" sz="2800" b="1" dirty="0" smtClean="0">
                <a:latin typeface="Times New Roman" pitchFamily="18" charset="0"/>
              </a:rPr>
              <a:t>б</a:t>
            </a:r>
            <a:r>
              <a:rPr lang="sr-Cyrl-RS" sz="2800" b="1" dirty="0" smtClean="0">
                <a:latin typeface="Times New Roman" pitchFamily="18" charset="0"/>
              </a:rPr>
              <a:t>и</a:t>
            </a:r>
            <a:r>
              <a:rPr lang="en-US" sz="2800" b="1" dirty="0" err="1" smtClean="0">
                <a:latin typeface="Times New Roman" pitchFamily="18" charset="0"/>
              </a:rPr>
              <a:t>ланса</a:t>
            </a:r>
            <a:r>
              <a:rPr lang="en-US" sz="2800" b="1" dirty="0" smtClean="0">
                <a:latin typeface="Times New Roman" pitchFamily="18" charset="0"/>
              </a:rPr>
              <a:t> </a:t>
            </a:r>
            <a:r>
              <a:rPr lang="en-US" sz="2800" b="1" dirty="0" err="1">
                <a:latin typeface="Times New Roman" pitchFamily="18" charset="0"/>
              </a:rPr>
              <a:t>калијума</a:t>
            </a:r>
            <a:r>
              <a:rPr lang="en-US" sz="2800" b="1" dirty="0">
                <a:latin typeface="Times New Roman" pitchFamily="18" charset="0"/>
              </a:rPr>
              <a:t> </a:t>
            </a:r>
            <a:r>
              <a:rPr lang="en-US" sz="2800" b="1" dirty="0" err="1">
                <a:latin typeface="Times New Roman" pitchFamily="18" charset="0"/>
              </a:rPr>
              <a:t>су</a:t>
            </a:r>
            <a:r>
              <a:rPr lang="en-US" sz="2800" b="1" dirty="0">
                <a:latin typeface="Times New Roman" pitchFamily="18" charset="0"/>
              </a:rPr>
              <a:t> </a:t>
            </a:r>
            <a:r>
              <a:rPr lang="en-US" sz="2800" b="1" dirty="0" err="1" smtClean="0">
                <a:latin typeface="Times New Roman" pitchFamily="18" charset="0"/>
              </a:rPr>
              <a:t>бубрези</a:t>
            </a:r>
            <a:r>
              <a:rPr lang="en-US" sz="2800" b="1" dirty="0">
                <a:latin typeface="Times New Roman" pitchFamily="18" charset="0"/>
              </a:rPr>
              <a:t>.</a:t>
            </a:r>
            <a:r>
              <a:rPr lang="en-US" sz="2800" b="1" dirty="0" smtClean="0">
                <a:latin typeface="Times New Roman" pitchFamily="18" charset="0"/>
              </a:rPr>
              <a:t> </a:t>
            </a:r>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de-DE" sz="2800" b="1" dirty="0">
                <a:latin typeface="Times New Roman" pitchFamily="18" charset="0"/>
              </a:rPr>
              <a:t>Излучује се углавном урином, а мања количина </a:t>
            </a:r>
            <a:r>
              <a:rPr lang="de-DE" sz="2800" b="1" dirty="0" smtClean="0">
                <a:latin typeface="Times New Roman" pitchFamily="18" charset="0"/>
              </a:rPr>
              <a:t>столицом.</a:t>
            </a:r>
            <a:r>
              <a:rPr lang="de-DE" sz="2800" b="1" dirty="0" smtClean="0">
                <a:solidFill>
                  <a:srgbClr val="FFFFCC"/>
                </a:solidFill>
                <a:latin typeface="Times New Roman" pitchFamily="18" charset="0"/>
              </a:rPr>
              <a:t>.</a:t>
            </a:r>
            <a:endParaRPr lang="de-DE" sz="2800" b="1" dirty="0">
              <a:solidFill>
                <a:srgbClr val="FFFFCC"/>
              </a:solidFill>
              <a:latin typeface="Times New Roman" pitchFamily="18" charset="0"/>
            </a:endParaRPr>
          </a:p>
          <a:p>
            <a:pPr algn="just" eaLnBrk="0" hangingPunct="0"/>
            <a:endParaRPr lang="nl-NL" sz="2400" b="1" dirty="0">
              <a:solidFill>
                <a:srgbClr val="FFFFCC"/>
              </a:solidFill>
              <a:latin typeface="Times New Roman" pitchFamily="18" charset="0"/>
            </a:endParaRPr>
          </a:p>
        </p:txBody>
      </p:sp>
    </p:spTree>
  </p:cSld>
  <p:clrMapOvr>
    <a:masterClrMapping/>
  </p:clrMapOvr>
  <p:transition advTm="14487"/>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684213" y="1196975"/>
            <a:ext cx="8077200" cy="2739211"/>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КАЛИЈУМ  -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калијума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de-DE" sz="2400" b="1" dirty="0">
              <a:latin typeface="Times New Roman" pitchFamily="18" charset="0"/>
            </a:endParaRPr>
          </a:p>
          <a:p>
            <a:pPr algn="just" eaLnBrk="0" hangingPunct="0"/>
            <a:r>
              <a:rPr lang="de-DE" sz="2400" b="1" dirty="0">
                <a:latin typeface="Times New Roman" pitchFamily="18" charset="0"/>
              </a:rPr>
              <a:t>ДНЕВНЕ ПОТРЕБЕ</a:t>
            </a:r>
          </a:p>
          <a:p>
            <a:pPr algn="just" eaLnBrk="0" hangingPunct="0"/>
            <a:endParaRPr lang="de-DE" sz="2400" b="1" dirty="0">
              <a:latin typeface="Times New Roman" pitchFamily="18" charset="0"/>
            </a:endParaRPr>
          </a:p>
          <a:p>
            <a:pPr algn="just" eaLnBrk="0" hangingPunct="0"/>
            <a:endParaRPr lang="en-US" sz="2400" b="1" dirty="0">
              <a:latin typeface="Times New Roman" pitchFamily="18" charset="0"/>
            </a:endParaRPr>
          </a:p>
          <a:p>
            <a:pPr lvl="2" algn="just" eaLnBrk="0" hangingPunct="0"/>
            <a:r>
              <a:rPr lang="en-US" sz="2400" dirty="0" smtClean="0">
                <a:latin typeface="Symbol" pitchFamily="18" charset="2"/>
                <a:cs typeface="Times New Roman" pitchFamily="18" charset="0"/>
              </a:rPr>
              <a:t>·</a:t>
            </a:r>
            <a:r>
              <a:rPr lang="en-US" sz="2400" b="1" dirty="0" smtClean="0">
                <a:latin typeface="Times New Roman" pitchFamily="18" charset="0"/>
              </a:rPr>
              <a:t>4</a:t>
            </a:r>
            <a:r>
              <a:rPr lang="sr-Cyrl-RS" sz="2400" b="1" dirty="0" smtClean="0">
                <a:latin typeface="Times New Roman" pitchFamily="18" charset="0"/>
              </a:rPr>
              <a:t>7</a:t>
            </a:r>
            <a:r>
              <a:rPr lang="en-US" sz="2400" b="1" dirty="0" smtClean="0">
                <a:latin typeface="Times New Roman" pitchFamily="18" charset="0"/>
              </a:rPr>
              <a:t>00 mg </a:t>
            </a:r>
            <a:r>
              <a:rPr lang="en-US" sz="2400" b="1" dirty="0" err="1" smtClean="0">
                <a:latin typeface="Times New Roman" pitchFamily="18" charset="0"/>
              </a:rPr>
              <a:t>калијума</a:t>
            </a:r>
            <a:endParaRPr lang="en-US" sz="2400" b="1" dirty="0">
              <a:latin typeface="Times New Roman" pitchFamily="18" charset="0"/>
            </a:endParaRPr>
          </a:p>
          <a:p>
            <a:pPr algn="just" eaLnBrk="0" hangingPunct="0"/>
            <a:endParaRPr lang="en-US" sz="2400" b="1" dirty="0">
              <a:latin typeface="Times New Roman" pitchFamily="18" charset="0"/>
            </a:endParaRPr>
          </a:p>
        </p:txBody>
      </p:sp>
    </p:spTree>
  </p:cSld>
  <p:clrMapOvr>
    <a:masterClrMapping/>
  </p:clrMapOvr>
  <p:transition advTm="11368"/>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3"/>
          <p:cNvSpPr txBox="1">
            <a:spLocks noChangeArrowheads="1"/>
          </p:cNvSpPr>
          <p:nvPr/>
        </p:nvSpPr>
        <p:spPr bwMode="auto">
          <a:xfrm>
            <a:off x="762000" y="1643050"/>
            <a:ext cx="7620000" cy="3046988"/>
          </a:xfrm>
          <a:prstGeom prst="rect">
            <a:avLst/>
          </a:prstGeom>
          <a:noFill/>
          <a:ln w="9525">
            <a:noFill/>
            <a:miter lim="800000"/>
            <a:headEnd/>
            <a:tailEnd/>
          </a:ln>
          <a:effectLst/>
        </p:spPr>
        <p:txBody>
          <a:bodyPr wrap="square">
            <a:spAutoFit/>
          </a:bodyPr>
          <a:lstStyle/>
          <a:p>
            <a:pPr algn="just" eaLnBrk="0" hangingPunct="0"/>
            <a:r>
              <a:rPr lang="en-US" sz="3200" b="1" dirty="0">
                <a:latin typeface="Times New Roman" pitchFamily="18" charset="0"/>
              </a:rPr>
              <a:t>МИНЕРАЛНЕ МАТЕРИЈЕ </a:t>
            </a:r>
          </a:p>
          <a:p>
            <a:pPr algn="just" eaLnBrk="0" hangingPunct="0"/>
            <a:endParaRPr lang="en-US" sz="3200" b="1" dirty="0">
              <a:latin typeface="Times New Roman" pitchFamily="18" charset="0"/>
            </a:endParaRPr>
          </a:p>
          <a:p>
            <a:pPr algn="just" eaLnBrk="0" hangingPunct="0"/>
            <a:r>
              <a:rPr lang="en-US" sz="3200" b="1" dirty="0" err="1">
                <a:latin typeface="Times New Roman" pitchFamily="18" charset="0"/>
              </a:rPr>
              <a:t>су</a:t>
            </a:r>
            <a:r>
              <a:rPr lang="en-US" sz="3200" b="1" dirty="0">
                <a:latin typeface="Times New Roman" pitchFamily="18" charset="0"/>
              </a:rPr>
              <a:t> </a:t>
            </a:r>
            <a:r>
              <a:rPr lang="en-US" sz="3200" b="1" dirty="0" err="1">
                <a:latin typeface="Times New Roman" pitchFamily="18" charset="0"/>
              </a:rPr>
              <a:t>неоргански</a:t>
            </a:r>
            <a:r>
              <a:rPr lang="en-US" sz="3200" b="1" dirty="0">
                <a:latin typeface="Times New Roman" pitchFamily="18" charset="0"/>
              </a:rPr>
              <a:t> </a:t>
            </a:r>
            <a:r>
              <a:rPr lang="en-US" sz="3200" b="1" dirty="0" err="1">
                <a:latin typeface="Times New Roman" pitchFamily="18" charset="0"/>
              </a:rPr>
              <a:t>елементи</a:t>
            </a:r>
            <a:r>
              <a:rPr lang="en-US" sz="3200" b="1" dirty="0">
                <a:latin typeface="Times New Roman" pitchFamily="18" charset="0"/>
              </a:rPr>
              <a:t> </a:t>
            </a:r>
            <a:r>
              <a:rPr lang="en-US" sz="3200" b="1" dirty="0" err="1">
                <a:latin typeface="Times New Roman" pitchFamily="18" charset="0"/>
              </a:rPr>
              <a:t>широко</a:t>
            </a:r>
            <a:r>
              <a:rPr lang="en-US" sz="3200" b="1" dirty="0">
                <a:latin typeface="Times New Roman" pitchFamily="18" charset="0"/>
              </a:rPr>
              <a:t> </a:t>
            </a:r>
            <a:r>
              <a:rPr lang="en-US" sz="3200" b="1" dirty="0" err="1">
                <a:latin typeface="Times New Roman" pitchFamily="18" charset="0"/>
              </a:rPr>
              <a:t>распрострањени</a:t>
            </a:r>
            <a:r>
              <a:rPr lang="en-US" sz="3200" b="1" dirty="0">
                <a:latin typeface="Times New Roman" pitchFamily="18" charset="0"/>
              </a:rPr>
              <a:t> у </a:t>
            </a:r>
            <a:r>
              <a:rPr lang="en-US" sz="3200" b="1" dirty="0" err="1">
                <a:latin typeface="Times New Roman" pitchFamily="18" charset="0"/>
              </a:rPr>
              <a:t>природи</a:t>
            </a:r>
            <a:r>
              <a:rPr lang="en-US" sz="3200" b="1" dirty="0">
                <a:latin typeface="Times New Roman" pitchFamily="18" charset="0"/>
              </a:rPr>
              <a:t> </a:t>
            </a:r>
            <a:r>
              <a:rPr lang="en-US" sz="3200" b="1" dirty="0" err="1">
                <a:latin typeface="Times New Roman" pitchFamily="18" charset="0"/>
              </a:rPr>
              <a:t>где</a:t>
            </a:r>
            <a:r>
              <a:rPr lang="en-US" sz="3200" b="1" dirty="0">
                <a:latin typeface="Times New Roman" pitchFamily="18" charset="0"/>
              </a:rPr>
              <a:t> </a:t>
            </a:r>
            <a:r>
              <a:rPr lang="en-US" sz="3200" b="1" dirty="0" err="1">
                <a:latin typeface="Times New Roman" pitchFamily="18" charset="0"/>
              </a:rPr>
              <a:t>се</a:t>
            </a:r>
            <a:r>
              <a:rPr lang="en-US" sz="3200" b="1" dirty="0">
                <a:latin typeface="Times New Roman" pitchFamily="18" charset="0"/>
              </a:rPr>
              <a:t> </a:t>
            </a:r>
            <a:r>
              <a:rPr lang="en-US" sz="3200" b="1" dirty="0" err="1">
                <a:latin typeface="Times New Roman" pitchFamily="18" charset="0"/>
              </a:rPr>
              <a:t>налазе</a:t>
            </a:r>
            <a:r>
              <a:rPr lang="en-US" sz="3200" b="1" dirty="0">
                <a:latin typeface="Times New Roman" pitchFamily="18" charset="0"/>
              </a:rPr>
              <a:t> у </a:t>
            </a:r>
            <a:r>
              <a:rPr lang="en-US" sz="3200" b="1" dirty="0" err="1">
                <a:latin typeface="Times New Roman" pitchFamily="18" charset="0"/>
              </a:rPr>
              <a:t>елементарном</a:t>
            </a:r>
            <a:r>
              <a:rPr lang="en-US" sz="3200" b="1" dirty="0">
                <a:latin typeface="Times New Roman" pitchFamily="18" charset="0"/>
              </a:rPr>
              <a:t> </a:t>
            </a:r>
            <a:r>
              <a:rPr lang="en-US" sz="3200" b="1" dirty="0" err="1">
                <a:latin typeface="Times New Roman" pitchFamily="18" charset="0"/>
              </a:rPr>
              <a:t>облику</a:t>
            </a:r>
            <a:r>
              <a:rPr lang="en-US" sz="3200" b="1" dirty="0">
                <a:latin typeface="Times New Roman" pitchFamily="18" charset="0"/>
              </a:rPr>
              <a:t>.</a:t>
            </a:r>
          </a:p>
          <a:p>
            <a:pPr algn="just" eaLnBrk="0" hangingPunct="0"/>
            <a:endParaRPr lang="en-US" sz="3200" b="1" dirty="0">
              <a:latin typeface="Times New Roman" pitchFamily="18" charset="0"/>
            </a:endParaRPr>
          </a:p>
        </p:txBody>
      </p:sp>
    </p:spTree>
  </p:cSld>
  <p:clrMapOvr>
    <a:masterClrMapping/>
  </p:clrMapOvr>
  <p:transition advTm="9357"/>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684213" y="1268413"/>
            <a:ext cx="8077200" cy="4708981"/>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КАЛИЈУМ И ЗДРАВЉЕ</a:t>
            </a:r>
            <a:endParaRPr lang="de-DE" sz="2400" b="1" dirty="0">
              <a:latin typeface="Times New Roman" pitchFamily="18" charset="0"/>
            </a:endParaRPr>
          </a:p>
          <a:p>
            <a:pPr algn="just" eaLnBrk="0" hangingPunct="0"/>
            <a:endParaRPr lang="de-DE" sz="1400" b="1" dirty="0">
              <a:latin typeface="Times New Roman" pitchFamily="18" charset="0"/>
            </a:endParaRPr>
          </a:p>
          <a:p>
            <a:pPr algn="just" eaLnBrk="0" hangingPunct="0"/>
            <a:r>
              <a:rPr lang="en-US" sz="2400" b="1" i="1" dirty="0" err="1">
                <a:latin typeface="Times New Roman" pitchFamily="18" charset="0"/>
              </a:rPr>
              <a:t>Дефицит</a:t>
            </a:r>
            <a:endParaRPr lang="en-US" sz="2400" b="1" i="1" dirty="0">
              <a:latin typeface="Times New Roman" pitchFamily="18" charset="0"/>
            </a:endParaRPr>
          </a:p>
          <a:p>
            <a:pPr algn="just" eaLnBrk="0" hangingPunct="0"/>
            <a:endParaRPr lang="en-US" sz="1400" b="1" dirty="0">
              <a:latin typeface="Times New Roman" pitchFamily="18" charset="0"/>
            </a:endParaRPr>
          </a:p>
          <a:p>
            <a:pPr lvl="1" algn="just" eaLnBrk="0" hangingPunct="0"/>
            <a:r>
              <a:rPr lang="en-US" sz="2400" b="1" dirty="0" err="1">
                <a:latin typeface="Times New Roman" pitchFamily="18" charset="0"/>
              </a:rPr>
              <a:t>Надостатак</a:t>
            </a:r>
            <a:r>
              <a:rPr lang="en-US" sz="2400" b="1" dirty="0">
                <a:latin typeface="Times New Roman" pitchFamily="18" charset="0"/>
              </a:rPr>
              <a:t> </a:t>
            </a:r>
            <a:r>
              <a:rPr lang="en-US" sz="2400" b="1" dirty="0" err="1">
                <a:latin typeface="Times New Roman" pitchFamily="18" charset="0"/>
              </a:rPr>
              <a:t>калијума</a:t>
            </a:r>
            <a:r>
              <a:rPr lang="en-US" sz="2400" b="1" dirty="0">
                <a:latin typeface="Times New Roman" pitchFamily="18" charset="0"/>
              </a:rPr>
              <a:t> </a:t>
            </a:r>
            <a:r>
              <a:rPr lang="en-US" sz="2400" b="1" dirty="0" err="1">
                <a:latin typeface="Times New Roman" pitchFamily="18" charset="0"/>
              </a:rPr>
              <a:t>је</a:t>
            </a:r>
            <a:r>
              <a:rPr lang="en-US" sz="2400" b="1" dirty="0">
                <a:latin typeface="Times New Roman" pitchFamily="18" charset="0"/>
              </a:rPr>
              <a:t> </a:t>
            </a:r>
            <a:r>
              <a:rPr lang="en-US" sz="2400" b="1" dirty="0" err="1">
                <a:latin typeface="Times New Roman" pitchFamily="18" charset="0"/>
              </a:rPr>
              <a:t>најчешће</a:t>
            </a:r>
            <a:r>
              <a:rPr lang="en-US" sz="2400" b="1" dirty="0">
                <a:latin typeface="Times New Roman" pitchFamily="18" charset="0"/>
              </a:rPr>
              <a:t> </a:t>
            </a:r>
            <a:r>
              <a:rPr lang="en-US" sz="2400" b="1" dirty="0" err="1">
                <a:latin typeface="Times New Roman" pitchFamily="18" charset="0"/>
              </a:rPr>
              <a:t>последица</a:t>
            </a:r>
            <a:r>
              <a:rPr lang="en-US" sz="2400" b="1" dirty="0">
                <a:latin typeface="Times New Roman" pitchFamily="18" charset="0"/>
              </a:rPr>
              <a:t> </a:t>
            </a:r>
            <a:r>
              <a:rPr lang="en-US" sz="2400" b="1" dirty="0" err="1">
                <a:latin typeface="Times New Roman" pitchFamily="18" charset="0"/>
              </a:rPr>
              <a:t>великог</a:t>
            </a:r>
            <a:r>
              <a:rPr lang="en-US" sz="2400" b="1" dirty="0">
                <a:latin typeface="Times New Roman" pitchFamily="18" charset="0"/>
              </a:rPr>
              <a:t> </a:t>
            </a:r>
            <a:r>
              <a:rPr lang="en-US" sz="2400" b="1" dirty="0" err="1" smtClean="0">
                <a:latin typeface="Times New Roman" pitchFamily="18" charset="0"/>
              </a:rPr>
              <a:t>губитка</a:t>
            </a:r>
            <a:r>
              <a:rPr lang="sr-Cyrl-RS" sz="2400" b="1" dirty="0" smtClean="0">
                <a:latin typeface="Times New Roman" pitchFamily="18" charset="0"/>
              </a:rPr>
              <a:t>, као на пример код кетоацидозе, обилног повраћања, дијареје, употребе диуретика или лаксатива, услед чега се могу јавити мишићна слабост и поремећај срчаног рада</a:t>
            </a:r>
            <a:endParaRPr lang="en-US" sz="1400" b="1" dirty="0">
              <a:latin typeface="Times New Roman" pitchFamily="18" charset="0"/>
            </a:endParaRPr>
          </a:p>
          <a:p>
            <a:pPr algn="just" eaLnBrk="0" hangingPunct="0"/>
            <a:endParaRPr lang="en-US" sz="1400" b="1" dirty="0">
              <a:latin typeface="Times New Roman" pitchFamily="18" charset="0"/>
            </a:endParaRPr>
          </a:p>
          <a:p>
            <a:pPr algn="just" eaLnBrk="0" hangingPunct="0"/>
            <a:r>
              <a:rPr lang="en-US" sz="2400" b="1" i="1" dirty="0" err="1">
                <a:latin typeface="Times New Roman" pitchFamily="18" charset="0"/>
              </a:rPr>
              <a:t>Токсичност</a:t>
            </a:r>
            <a:endParaRPr lang="en-US" sz="2400" b="1" i="1" dirty="0">
              <a:latin typeface="Times New Roman" pitchFamily="18" charset="0"/>
            </a:endParaRPr>
          </a:p>
          <a:p>
            <a:pPr algn="just" eaLnBrk="0" hangingPunct="0"/>
            <a:endParaRPr lang="en-US" sz="1400" b="1" dirty="0">
              <a:latin typeface="Times New Roman" pitchFamily="18" charset="0"/>
            </a:endParaRPr>
          </a:p>
          <a:p>
            <a:pPr lvl="1" algn="just" eaLnBrk="0" hangingPunct="0"/>
            <a:r>
              <a:rPr lang="sr-Cyrl-RS" sz="2400" b="1" dirty="0" smtClean="0">
                <a:latin typeface="Times New Roman" pitchFamily="18" charset="0"/>
              </a:rPr>
              <a:t>До хиперкалемије може доћи услед анурије и шока што може довести до мишићне слабости</a:t>
            </a:r>
            <a:endParaRPr lang="en-US" sz="2400" b="1" dirty="0">
              <a:latin typeface="Times New Roman" pitchFamily="18" charset="0"/>
            </a:endParaRPr>
          </a:p>
        </p:txBody>
      </p:sp>
    </p:spTree>
  </p:cSld>
  <p:clrMapOvr>
    <a:masterClrMapping/>
  </p:clrMapOvr>
  <p:transition advTm="24188"/>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539750" y="1341438"/>
            <a:ext cx="8077200" cy="3662541"/>
          </a:xfrm>
          <a:prstGeom prst="rect">
            <a:avLst/>
          </a:prstGeom>
          <a:noFill/>
          <a:ln w="9525">
            <a:noFill/>
            <a:miter lim="800000"/>
            <a:headEnd/>
            <a:tailEnd/>
          </a:ln>
          <a:effectLst/>
        </p:spPr>
        <p:txBody>
          <a:bodyPr>
            <a:spAutoFit/>
          </a:bodyPr>
          <a:lstStyle/>
          <a:p>
            <a:pPr algn="just" eaLnBrk="0" hangingPunct="0"/>
            <a:r>
              <a:rPr lang="nl-NL" sz="2800" b="1" dirty="0">
                <a:latin typeface="Times New Roman" pitchFamily="18" charset="0"/>
              </a:rPr>
              <a:t>КАЛЦИЈУМ - </a:t>
            </a:r>
            <a:r>
              <a:rPr lang="nl-NL" sz="3200" b="1" dirty="0">
                <a:latin typeface="Times New Roman" pitchFamily="18" charset="0"/>
              </a:rPr>
              <a:t>значај</a:t>
            </a:r>
          </a:p>
          <a:p>
            <a:pPr algn="just" eaLnBrk="0" hangingPunct="0"/>
            <a:endParaRPr lang="nl-NL" sz="3200" b="1" dirty="0">
              <a:latin typeface="Times New Roman" pitchFamily="18" charset="0"/>
            </a:endParaRPr>
          </a:p>
          <a:p>
            <a:pPr algn="just" eaLnBrk="0" hangingPunct="0"/>
            <a:r>
              <a:rPr lang="nl-NL" sz="2800" b="1" dirty="0">
                <a:latin typeface="Times New Roman" pitchFamily="18" charset="0"/>
              </a:rPr>
              <a:t>Калцијум улази у састав костију. </a:t>
            </a:r>
          </a:p>
          <a:p>
            <a:pPr algn="just" eaLnBrk="0" hangingPunct="0"/>
            <a:endParaRPr lang="nl-NL" sz="2800" b="1" dirty="0">
              <a:latin typeface="Times New Roman" pitchFamily="18" charset="0"/>
            </a:endParaRPr>
          </a:p>
          <a:p>
            <a:pPr algn="just" eaLnBrk="0" hangingPunct="0"/>
            <a:endParaRPr lang="nl-NL" sz="2800" b="1" dirty="0">
              <a:latin typeface="Times New Roman" pitchFamily="18" charset="0"/>
            </a:endParaRPr>
          </a:p>
          <a:p>
            <a:pPr algn="just" eaLnBrk="0" hangingPunct="0"/>
            <a:r>
              <a:rPr lang="nl-NL" sz="2800" b="1" dirty="0">
                <a:latin typeface="Times New Roman" pitchFamily="18" charset="0"/>
              </a:rPr>
              <a:t>Количина калцијума у телу се мења у односу на животно доба: у току раста расте, а у старости опада.</a:t>
            </a:r>
            <a:endParaRPr lang="nl-NL" sz="3200" b="1" dirty="0">
              <a:latin typeface="Times New Roman" pitchFamily="18" charset="0"/>
            </a:endParaRPr>
          </a:p>
        </p:txBody>
      </p:sp>
    </p:spTree>
  </p:cSld>
  <p:clrMapOvr>
    <a:masterClrMapping/>
  </p:clrMapOvr>
  <p:transition advTm="1918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395288" y="1000108"/>
            <a:ext cx="8077200" cy="4462760"/>
          </a:xfrm>
          <a:prstGeom prst="rect">
            <a:avLst/>
          </a:prstGeom>
          <a:noFill/>
          <a:ln w="9525">
            <a:noFill/>
            <a:miter lim="800000"/>
            <a:headEnd/>
            <a:tailEnd/>
          </a:ln>
          <a:effectLst/>
        </p:spPr>
        <p:txBody>
          <a:bodyPr wrap="square">
            <a:spAutoFit/>
          </a:bodyPr>
          <a:lstStyle/>
          <a:p>
            <a:pPr algn="just" eaLnBrk="0" hangingPunct="0"/>
            <a:r>
              <a:rPr lang="nl-NL" sz="2800" b="1" dirty="0">
                <a:latin typeface="Times New Roman" pitchFamily="18" charset="0"/>
              </a:rPr>
              <a:t>КАЛЦИЈУМ - </a:t>
            </a:r>
            <a:r>
              <a:rPr lang="nl-NL" sz="3200" b="1" dirty="0">
                <a:latin typeface="Times New Roman" pitchFamily="18" charset="0"/>
              </a:rPr>
              <a:t>улога</a:t>
            </a:r>
          </a:p>
          <a:p>
            <a:pPr algn="just" eaLnBrk="0" hangingPunct="0"/>
            <a:endParaRPr lang="nl-NL" sz="2000" b="1" dirty="0">
              <a:latin typeface="Times New Roman" pitchFamily="18" charset="0"/>
            </a:endParaRPr>
          </a:p>
          <a:p>
            <a:pPr algn="just" eaLnBrk="0" hangingPunct="0"/>
            <a:r>
              <a:rPr lang="nl-NL" sz="2400" b="1" dirty="0">
                <a:latin typeface="Times New Roman" pitchFamily="18" charset="0"/>
              </a:rPr>
              <a:t>Главна улога калцијума у организму је градивна. Битан је за изградњу и регулацију:</a:t>
            </a:r>
          </a:p>
          <a:p>
            <a:pPr algn="just" eaLnBrk="0" hangingPunct="0"/>
            <a:endParaRPr lang="nl-NL" sz="1600" b="1" dirty="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dirty="0">
                <a:latin typeface="Times New Roman" pitchFamily="18" charset="0"/>
              </a:rPr>
              <a:t>зуба</a:t>
            </a:r>
          </a:p>
          <a:p>
            <a:pPr lvl="2" eaLnBrk="0" hangingPunct="0"/>
            <a:r>
              <a:rPr lang="nl-NL" sz="2400" dirty="0">
                <a:latin typeface="Symbol" pitchFamily="18" charset="2"/>
                <a:cs typeface="Times New Roman" pitchFamily="18" charset="0"/>
              </a:rPr>
              <a:t>·	</a:t>
            </a:r>
            <a:r>
              <a:rPr lang="nl-NL" sz="2400" b="1" dirty="0">
                <a:latin typeface="Times New Roman" pitchFamily="18" charset="0"/>
              </a:rPr>
              <a:t>хрскавице</a:t>
            </a:r>
          </a:p>
          <a:p>
            <a:pPr lvl="2" eaLnBrk="0" hangingPunct="0"/>
            <a:r>
              <a:rPr lang="nl-NL" sz="2400" dirty="0">
                <a:latin typeface="Symbol" pitchFamily="18" charset="2"/>
                <a:cs typeface="Times New Roman" pitchFamily="18" charset="0"/>
              </a:rPr>
              <a:t>·	</a:t>
            </a:r>
            <a:r>
              <a:rPr lang="nl-NL" sz="2400" b="1" dirty="0">
                <a:latin typeface="Times New Roman" pitchFamily="18" charset="0"/>
              </a:rPr>
              <a:t>телесних течности</a:t>
            </a:r>
          </a:p>
          <a:p>
            <a:pPr lvl="2" eaLnBrk="0" hangingPunct="0"/>
            <a:r>
              <a:rPr lang="nl-NL" sz="2400" dirty="0">
                <a:latin typeface="Symbol" pitchFamily="18" charset="2"/>
                <a:cs typeface="Times New Roman" pitchFamily="18" charset="0"/>
              </a:rPr>
              <a:t>·	</a:t>
            </a:r>
            <a:r>
              <a:rPr lang="nl-NL" sz="2400" b="1" dirty="0">
                <a:latin typeface="Times New Roman" pitchFamily="18" charset="0"/>
              </a:rPr>
              <a:t>ендокриног система</a:t>
            </a:r>
          </a:p>
          <a:p>
            <a:pPr lvl="2" eaLnBrk="0" hangingPunct="0"/>
            <a:r>
              <a:rPr lang="nl-NL" sz="2400" dirty="0">
                <a:latin typeface="Symbol" pitchFamily="18" charset="2"/>
                <a:cs typeface="Times New Roman" pitchFamily="18" charset="0"/>
              </a:rPr>
              <a:t>·	</a:t>
            </a:r>
            <a:r>
              <a:rPr lang="nl-NL" sz="2400" b="1" dirty="0">
                <a:latin typeface="Times New Roman" pitchFamily="18" charset="0"/>
              </a:rPr>
              <a:t>неуромускуларног система</a:t>
            </a:r>
          </a:p>
          <a:p>
            <a:pPr lvl="2" eaLnBrk="0" hangingPunct="0"/>
            <a:r>
              <a:rPr lang="nl-NL" sz="2400" dirty="0">
                <a:latin typeface="Symbol" pitchFamily="18" charset="2"/>
                <a:cs typeface="Times New Roman" pitchFamily="18" charset="0"/>
              </a:rPr>
              <a:t>·	</a:t>
            </a:r>
            <a:r>
              <a:rPr lang="nl-NL" sz="2400" b="1" dirty="0">
                <a:latin typeface="Times New Roman" pitchFamily="18" charset="0"/>
              </a:rPr>
              <a:t>коагулације крви</a:t>
            </a:r>
          </a:p>
          <a:p>
            <a:pPr lvl="2" eaLnBrk="0" hangingPunct="0"/>
            <a:r>
              <a:rPr lang="nl-NL" sz="2400" dirty="0">
                <a:latin typeface="Symbol" pitchFamily="18" charset="2"/>
                <a:cs typeface="Times New Roman" pitchFamily="18" charset="0"/>
              </a:rPr>
              <a:t>·	</a:t>
            </a:r>
            <a:r>
              <a:rPr lang="nl-NL" sz="2400" b="1" dirty="0">
                <a:latin typeface="Times New Roman" pitchFamily="18" charset="0"/>
              </a:rPr>
              <a:t>ензимских система</a:t>
            </a:r>
            <a:endParaRPr lang="nl-NL" sz="3200" b="1" dirty="0">
              <a:latin typeface="Times New Roman" pitchFamily="18" charset="0"/>
            </a:endParaRPr>
          </a:p>
        </p:txBody>
      </p:sp>
    </p:spTree>
  </p:cSld>
  <p:clrMapOvr>
    <a:masterClrMapping/>
  </p:clrMapOvr>
  <p:transition advTm="13593"/>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395288" y="1557338"/>
            <a:ext cx="8077200" cy="4535487"/>
          </a:xfrm>
          <a:prstGeom prst="rect">
            <a:avLst/>
          </a:prstGeom>
          <a:noFill/>
          <a:ln w="9525">
            <a:noFill/>
            <a:miter lim="800000"/>
            <a:headEnd/>
            <a:tailEnd/>
          </a:ln>
          <a:effectLst/>
        </p:spPr>
        <p:txBody>
          <a:bodyPr>
            <a:spAutoFit/>
          </a:bodyPr>
          <a:lstStyle/>
          <a:p>
            <a:pPr algn="just" eaLnBrk="0" hangingPunct="0"/>
            <a:r>
              <a:rPr lang="nl-NL" sz="2800" b="1">
                <a:latin typeface="Times New Roman" pitchFamily="18" charset="0"/>
              </a:rPr>
              <a:t>КАЛЦИЈУМ -</a:t>
            </a:r>
            <a:r>
              <a:rPr lang="nl-NL" sz="2800" b="1" i="1">
                <a:latin typeface="Times New Roman" pitchFamily="18" charset="0"/>
              </a:rPr>
              <a:t>Биланс калцијума и потребан унос</a:t>
            </a:r>
          </a:p>
          <a:p>
            <a:pPr algn="just" eaLnBrk="0" hangingPunct="0"/>
            <a:endParaRPr lang="nl-NL" sz="2400" b="1">
              <a:latin typeface="Times New Roman" pitchFamily="18" charset="0"/>
            </a:endParaRPr>
          </a:p>
          <a:p>
            <a:pPr algn="just" eaLnBrk="0" hangingPunct="0"/>
            <a:r>
              <a:rPr lang="nl-NL" sz="2400" b="1">
                <a:latin typeface="Times New Roman" pitchFamily="18" charset="0"/>
              </a:rPr>
              <a:t>ГЛАВНИ ИЗВОР</a:t>
            </a:r>
          </a:p>
          <a:p>
            <a:pPr algn="just" eaLnBrk="0" hangingPunct="0"/>
            <a:endParaRPr lang="nl-NL" sz="2400" b="1">
              <a:latin typeface="Times New Roman" pitchFamily="18" charset="0"/>
            </a:endParaRPr>
          </a:p>
          <a:p>
            <a:pPr lvl="2" algn="just" eaLnBrk="0" hangingPunct="0"/>
            <a:r>
              <a:rPr lang="nl-NL" sz="2400">
                <a:latin typeface="Symbol" pitchFamily="18" charset="2"/>
                <a:cs typeface="Times New Roman" pitchFamily="18" charset="0"/>
              </a:rPr>
              <a:t>·	</a:t>
            </a:r>
            <a:r>
              <a:rPr lang="nl-NL" sz="2400" b="1" i="1">
                <a:latin typeface="Times New Roman" pitchFamily="18" charset="0"/>
              </a:rPr>
              <a:t>Намирнице животињског порекла</a:t>
            </a:r>
          </a:p>
          <a:p>
            <a:pPr algn="just" eaLnBrk="0" hangingPunct="0"/>
            <a:endParaRPr lang="nl-NL" sz="2400" b="1">
              <a:latin typeface="Times New Roman" pitchFamily="18" charset="0"/>
            </a:endParaRPr>
          </a:p>
          <a:p>
            <a:pPr lvl="3" algn="just" eaLnBrk="0" hangingPunct="0"/>
            <a:r>
              <a:rPr lang="nl-NL" sz="2400">
                <a:latin typeface="Wingdings" pitchFamily="2" charset="2"/>
                <a:cs typeface="Times New Roman" pitchFamily="18" charset="0"/>
              </a:rPr>
              <a:t>Ø	</a:t>
            </a:r>
            <a:r>
              <a:rPr lang="nl-NL" sz="2400" b="1">
                <a:latin typeface="Times New Roman" pitchFamily="18" charset="0"/>
              </a:rPr>
              <a:t>млеко и млечни производи</a:t>
            </a:r>
          </a:p>
          <a:p>
            <a:pPr algn="just" eaLnBrk="0" hangingPunct="0"/>
            <a:endParaRPr lang="nl-NL" sz="2400" b="1">
              <a:latin typeface="Times New Roman" pitchFamily="18" charset="0"/>
            </a:endParaRPr>
          </a:p>
          <a:p>
            <a:pPr lvl="2" algn="just" eaLnBrk="0" hangingPunct="0"/>
            <a:r>
              <a:rPr lang="nl-NL" sz="2400">
                <a:latin typeface="Symbol" pitchFamily="18" charset="2"/>
                <a:cs typeface="Times New Roman" pitchFamily="18" charset="0"/>
              </a:rPr>
              <a:t>·	</a:t>
            </a:r>
            <a:r>
              <a:rPr lang="nl-NL" sz="2400" b="1" i="1">
                <a:latin typeface="Times New Roman" pitchFamily="18" charset="0"/>
              </a:rPr>
              <a:t>Намирнице биљног порекла</a:t>
            </a:r>
          </a:p>
          <a:p>
            <a:pPr algn="just" eaLnBrk="0" hangingPunct="0"/>
            <a:endParaRPr lang="nl-NL" sz="2400" b="1">
              <a:latin typeface="Times New Roman" pitchFamily="18" charset="0"/>
            </a:endParaRPr>
          </a:p>
          <a:p>
            <a:pPr lvl="3" algn="just" eaLnBrk="0" hangingPunct="0"/>
            <a:r>
              <a:rPr lang="nl-NL" sz="2400">
                <a:latin typeface="Wingdings" pitchFamily="2" charset="2"/>
                <a:cs typeface="Times New Roman" pitchFamily="18" charset="0"/>
              </a:rPr>
              <a:t>Ø	</a:t>
            </a:r>
            <a:r>
              <a:rPr lang="nl-NL" sz="2400" b="1">
                <a:latin typeface="Times New Roman" pitchFamily="18" charset="0"/>
              </a:rPr>
              <a:t>легуминозе</a:t>
            </a:r>
          </a:p>
          <a:p>
            <a:pPr lvl="3" eaLnBrk="0" hangingPunct="0"/>
            <a:r>
              <a:rPr lang="nl-NL" sz="2400">
                <a:latin typeface="Wingdings" pitchFamily="2" charset="2"/>
                <a:cs typeface="Times New Roman" pitchFamily="18" charset="0"/>
              </a:rPr>
              <a:t>Ø	</a:t>
            </a:r>
            <a:r>
              <a:rPr lang="nl-NL" sz="2400" b="1">
                <a:latin typeface="Times New Roman" pitchFamily="18" charset="0"/>
              </a:rPr>
              <a:t>зелено поврће</a:t>
            </a:r>
          </a:p>
        </p:txBody>
      </p:sp>
    </p:spTree>
  </p:cSld>
  <p:clrMapOvr>
    <a:masterClrMapping/>
  </p:clrMapOvr>
  <p:transition advTm="15625"/>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323850" y="1268413"/>
            <a:ext cx="8077200" cy="5002212"/>
          </a:xfrm>
          <a:prstGeom prst="rect">
            <a:avLst/>
          </a:prstGeom>
          <a:noFill/>
          <a:ln w="9525">
            <a:noFill/>
            <a:miter lim="800000"/>
            <a:headEnd/>
            <a:tailEnd/>
          </a:ln>
          <a:effectLst/>
        </p:spPr>
        <p:txBody>
          <a:bodyPr>
            <a:spAutoFit/>
          </a:bodyPr>
          <a:lstStyle/>
          <a:p>
            <a:pPr algn="just" eaLnBrk="0" hangingPunct="0"/>
            <a:r>
              <a:rPr lang="nl-NL" sz="2800" b="1" dirty="0">
                <a:latin typeface="Times New Roman" pitchFamily="18" charset="0"/>
              </a:rPr>
              <a:t>КАЛЦИЈУМ -</a:t>
            </a:r>
            <a:r>
              <a:rPr lang="nl-NL" sz="2800" b="1" i="1" dirty="0">
                <a:latin typeface="Times New Roman" pitchFamily="18" charset="0"/>
              </a:rPr>
              <a:t>Биланс калцијума и потребан унос</a:t>
            </a:r>
          </a:p>
          <a:p>
            <a:pPr algn="just" eaLnBrk="0" hangingPunct="0"/>
            <a:endParaRPr lang="nl-NL" sz="2400" b="1" dirty="0">
              <a:latin typeface="Times New Roman" pitchFamily="18" charset="0"/>
            </a:endParaRPr>
          </a:p>
          <a:p>
            <a:pPr algn="just" eaLnBrk="0" hangingPunct="0"/>
            <a:r>
              <a:rPr lang="nl-NL" sz="2800" b="1" dirty="0">
                <a:latin typeface="Times New Roman" pitchFamily="18" charset="0"/>
              </a:rPr>
              <a:t>Искористљивост калцијума смањује неповољан однос калцијума и фосфора (</a:t>
            </a:r>
            <a:r>
              <a:rPr lang="nl-NL" sz="2800" b="1" i="1" dirty="0">
                <a:latin typeface="Times New Roman" pitchFamily="18" charset="0"/>
              </a:rPr>
              <a:t>већи или мањи од 2:1</a:t>
            </a:r>
            <a:r>
              <a:rPr lang="nl-NL" sz="2800" b="1" dirty="0">
                <a:latin typeface="Times New Roman" pitchFamily="18" charset="0"/>
              </a:rPr>
              <a:t>), присуство веће количине влакана (</a:t>
            </a:r>
            <a:r>
              <a:rPr lang="nl-NL" sz="2800" b="1" i="1" dirty="0">
                <a:latin typeface="Times New Roman" pitchFamily="18" charset="0"/>
              </a:rPr>
              <a:t>фитата, оксалата, танина</a:t>
            </a:r>
            <a:r>
              <a:rPr lang="nl-NL" sz="2800" b="1" dirty="0">
                <a:latin typeface="Times New Roman" pitchFamily="18" charset="0"/>
              </a:rPr>
              <a:t>), смањена концентрација витамина </a:t>
            </a:r>
            <a:r>
              <a:rPr lang="en-US" sz="2800" b="1" dirty="0" smtClean="0">
                <a:latin typeface="Times New Roman" pitchFamily="18" charset="0"/>
              </a:rPr>
              <a:t>D</a:t>
            </a:r>
            <a:r>
              <a:rPr lang="nl-NL" sz="2800" b="1" dirty="0" smtClean="0">
                <a:latin typeface="Times New Roman" pitchFamily="18" charset="0"/>
              </a:rPr>
              <a:t>.</a:t>
            </a:r>
            <a:endParaRPr lang="nl-NL" sz="2800" b="1" dirty="0">
              <a:latin typeface="Times New Roman" pitchFamily="18" charset="0"/>
            </a:endParaRPr>
          </a:p>
          <a:p>
            <a:pPr algn="just" eaLnBrk="0" hangingPunct="0"/>
            <a:endParaRPr lang="nl-NL" b="1" dirty="0">
              <a:latin typeface="Times New Roman" pitchFamily="18" charset="0"/>
            </a:endParaRPr>
          </a:p>
          <a:p>
            <a:pPr algn="just" eaLnBrk="0" hangingPunct="0"/>
            <a:endParaRPr lang="nl-NL" sz="2800" b="1" dirty="0">
              <a:latin typeface="Times New Roman" pitchFamily="18" charset="0"/>
            </a:endParaRPr>
          </a:p>
          <a:p>
            <a:pPr algn="just" eaLnBrk="0" hangingPunct="0"/>
            <a:r>
              <a:rPr lang="nl-NL" sz="2800" b="1" dirty="0">
                <a:latin typeface="Times New Roman" pitchFamily="18" charset="0"/>
              </a:rPr>
              <a:t>Млеко и млечни производи имају најбољу искористљивост калцијума, јер је однос калцијума и фосфора најповољнији</a:t>
            </a:r>
            <a:r>
              <a:rPr lang="nl-NL" sz="2800" b="1" dirty="0">
                <a:solidFill>
                  <a:srgbClr val="FFFFCC"/>
                </a:solidFill>
                <a:latin typeface="Times New Roman" pitchFamily="18" charset="0"/>
              </a:rPr>
              <a:t>!</a:t>
            </a:r>
            <a:endParaRPr lang="en-US" sz="2800" b="1" dirty="0">
              <a:solidFill>
                <a:srgbClr val="FFFFCC"/>
              </a:solidFill>
              <a:latin typeface="Times New Roman" pitchFamily="18" charset="0"/>
            </a:endParaRPr>
          </a:p>
        </p:txBody>
      </p:sp>
    </p:spTree>
  </p:cSld>
  <p:clrMapOvr>
    <a:masterClrMapping/>
  </p:clrMapOvr>
  <p:transition advTm="35241"/>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539750" y="857232"/>
            <a:ext cx="8077200" cy="2862322"/>
          </a:xfrm>
          <a:prstGeom prst="rect">
            <a:avLst/>
          </a:prstGeom>
          <a:noFill/>
          <a:ln w="9525">
            <a:noFill/>
            <a:miter lim="800000"/>
            <a:headEnd/>
            <a:tailEnd/>
          </a:ln>
          <a:effectLst/>
        </p:spPr>
        <p:txBody>
          <a:bodyPr wrap="square">
            <a:spAutoFit/>
          </a:bodyPr>
          <a:lstStyle/>
          <a:p>
            <a:pPr algn="just" eaLnBrk="0" hangingPunct="0"/>
            <a:r>
              <a:rPr lang="nl-NL" sz="2800" b="1" dirty="0">
                <a:latin typeface="Times New Roman" pitchFamily="18" charset="0"/>
              </a:rPr>
              <a:t>КАЛЦИЈУМ -</a:t>
            </a:r>
            <a:r>
              <a:rPr lang="nl-NL" sz="2800" b="1" i="1" dirty="0">
                <a:latin typeface="Times New Roman" pitchFamily="18" charset="0"/>
              </a:rPr>
              <a:t>Биланс калцијума и потребан унос</a:t>
            </a:r>
          </a:p>
          <a:p>
            <a:pPr algn="just" eaLnBrk="0" hangingPunct="0"/>
            <a:endParaRPr lang="nl-NL" sz="2400" b="1" dirty="0">
              <a:latin typeface="Times New Roman" pitchFamily="18" charset="0"/>
            </a:endParaRPr>
          </a:p>
          <a:p>
            <a:pPr algn="just" eaLnBrk="0" hangingPunct="0"/>
            <a:endParaRPr lang="en-US" sz="1600" b="1" dirty="0">
              <a:latin typeface="Times New Roman" pitchFamily="18" charset="0"/>
            </a:endParaRPr>
          </a:p>
          <a:p>
            <a:pPr algn="just" eaLnBrk="0" hangingPunct="0"/>
            <a:r>
              <a:rPr lang="en-US" sz="2400" b="1" dirty="0" err="1">
                <a:latin typeface="Times New Roman" pitchFamily="18" charset="0"/>
              </a:rPr>
              <a:t>Дигестивни</a:t>
            </a:r>
            <a:r>
              <a:rPr lang="en-US" sz="2400" b="1" dirty="0">
                <a:latin typeface="Times New Roman" pitchFamily="18" charset="0"/>
              </a:rPr>
              <a:t> </a:t>
            </a:r>
            <a:r>
              <a:rPr lang="en-US" sz="2400" b="1" dirty="0" err="1">
                <a:latin typeface="Times New Roman" pitchFamily="18" charset="0"/>
              </a:rPr>
              <a:t>тракт</a:t>
            </a:r>
            <a:r>
              <a:rPr lang="en-US" sz="2400" b="1" dirty="0">
                <a:latin typeface="Times New Roman" pitchFamily="18" charset="0"/>
              </a:rPr>
              <a:t> </a:t>
            </a:r>
            <a:r>
              <a:rPr lang="en-US" sz="2400" b="1" dirty="0" err="1">
                <a:latin typeface="Times New Roman" pitchFamily="18" charset="0"/>
              </a:rPr>
              <a:t>је</a:t>
            </a:r>
            <a:r>
              <a:rPr lang="en-US" sz="2400" b="1" dirty="0">
                <a:latin typeface="Times New Roman" pitchFamily="18" charset="0"/>
              </a:rPr>
              <a:t> </a:t>
            </a:r>
            <a:r>
              <a:rPr lang="en-US" sz="2400" b="1" dirty="0" err="1">
                <a:latin typeface="Times New Roman" pitchFamily="18" charset="0"/>
              </a:rPr>
              <a:t>главни</a:t>
            </a:r>
            <a:r>
              <a:rPr lang="en-US" sz="2400" b="1" dirty="0">
                <a:latin typeface="Times New Roman" pitchFamily="18" charset="0"/>
              </a:rPr>
              <a:t> </a:t>
            </a:r>
            <a:r>
              <a:rPr lang="en-US" sz="2400" b="1" dirty="0" err="1">
                <a:latin typeface="Times New Roman" pitchFamily="18" charset="0"/>
              </a:rPr>
              <a:t>регулатор</a:t>
            </a:r>
            <a:r>
              <a:rPr lang="en-US" sz="2400" b="1" dirty="0">
                <a:latin typeface="Times New Roman" pitchFamily="18" charset="0"/>
              </a:rPr>
              <a:t> </a:t>
            </a:r>
            <a:r>
              <a:rPr lang="en-US" sz="2400" b="1" dirty="0" err="1">
                <a:latin typeface="Times New Roman" pitchFamily="18" charset="0"/>
              </a:rPr>
              <a:t>биланса</a:t>
            </a:r>
            <a:r>
              <a:rPr lang="en-US" sz="2400" b="1" dirty="0">
                <a:latin typeface="Times New Roman" pitchFamily="18" charset="0"/>
              </a:rPr>
              <a:t> </a:t>
            </a:r>
            <a:r>
              <a:rPr lang="en-US" sz="2400" b="1" dirty="0" err="1">
                <a:latin typeface="Times New Roman" pitchFamily="18" charset="0"/>
              </a:rPr>
              <a:t>калцијума</a:t>
            </a:r>
            <a:r>
              <a:rPr lang="en-US" sz="2400" b="1" dirty="0">
                <a:latin typeface="Times New Roman" pitchFamily="18" charset="0"/>
              </a:rPr>
              <a:t> у </a:t>
            </a:r>
            <a:r>
              <a:rPr lang="en-US" sz="2400" b="1" dirty="0" err="1">
                <a:latin typeface="Times New Roman" pitchFamily="18" charset="0"/>
              </a:rPr>
              <a:t>организму</a:t>
            </a:r>
            <a:r>
              <a:rPr lang="en-US" sz="2400" b="1" dirty="0">
                <a:latin typeface="Times New Roman" pitchFamily="18" charset="0"/>
              </a:rPr>
              <a:t>!</a:t>
            </a:r>
          </a:p>
          <a:p>
            <a:pPr algn="just" eaLnBrk="0" hangingPunct="0"/>
            <a:endParaRPr lang="en-US" sz="1600" b="1" dirty="0">
              <a:latin typeface="Times New Roman" pitchFamily="18" charset="0"/>
            </a:endParaRPr>
          </a:p>
          <a:p>
            <a:pPr algn="just" eaLnBrk="0" hangingPunct="0"/>
            <a:r>
              <a:rPr lang="en-US" sz="2400" b="1" dirty="0" err="1">
                <a:latin typeface="Times New Roman" pitchFamily="18" charset="0"/>
              </a:rPr>
              <a:t>Нересорбован</a:t>
            </a:r>
            <a:r>
              <a:rPr lang="en-US" sz="2400" b="1" dirty="0">
                <a:latin typeface="Times New Roman" pitchFamily="18" charset="0"/>
              </a:rPr>
              <a:t> </a:t>
            </a:r>
            <a:r>
              <a:rPr lang="en-US" sz="2400" b="1" dirty="0" err="1">
                <a:latin typeface="Times New Roman" pitchFamily="18" charset="0"/>
              </a:rPr>
              <a:t>калцијум</a:t>
            </a:r>
            <a:r>
              <a:rPr lang="en-US" sz="2400" b="1" dirty="0">
                <a:solidFill>
                  <a:srgbClr val="FFFFCC"/>
                </a:solidFill>
                <a:latin typeface="Times New Roman" pitchFamily="18" charset="0"/>
              </a:rPr>
              <a:t> </a:t>
            </a:r>
            <a:r>
              <a:rPr lang="en-US" sz="2400" b="1" dirty="0" err="1">
                <a:latin typeface="Times New Roman" pitchFamily="18" charset="0"/>
              </a:rPr>
              <a:t>излучује</a:t>
            </a:r>
            <a:r>
              <a:rPr lang="en-US" sz="2400" b="1" dirty="0">
                <a:latin typeface="Times New Roman" pitchFamily="18" charset="0"/>
              </a:rPr>
              <a:t> </a:t>
            </a:r>
            <a:r>
              <a:rPr lang="en-US" sz="2400" b="1" dirty="0" err="1">
                <a:latin typeface="Times New Roman" pitchFamily="18" charset="0"/>
              </a:rPr>
              <a:t>се</a:t>
            </a:r>
            <a:r>
              <a:rPr lang="en-US" sz="2400" b="1" dirty="0">
                <a:latin typeface="Times New Roman" pitchFamily="18" charset="0"/>
              </a:rPr>
              <a:t> </a:t>
            </a:r>
            <a:r>
              <a:rPr lang="en-US" sz="2400" b="1" dirty="0" err="1">
                <a:latin typeface="Times New Roman" pitchFamily="18" charset="0"/>
              </a:rPr>
              <a:t>фецесом</a:t>
            </a:r>
            <a:r>
              <a:rPr lang="en-US" sz="2400" b="1" dirty="0" smtClean="0">
                <a:latin typeface="Times New Roman" pitchFamily="18" charset="0"/>
              </a:rPr>
              <a:t>,</a:t>
            </a:r>
            <a:r>
              <a:rPr lang="sr-Cyrl-RS" sz="2400" b="1" dirty="0" smtClean="0">
                <a:latin typeface="Times New Roman" pitchFamily="18" charset="0"/>
              </a:rPr>
              <a:t> </a:t>
            </a:r>
            <a:r>
              <a:rPr lang="en-US" sz="2400" b="1" dirty="0" smtClean="0">
                <a:latin typeface="Times New Roman" pitchFamily="18" charset="0"/>
              </a:rPr>
              <a:t>а </a:t>
            </a:r>
            <a:r>
              <a:rPr lang="en-US" sz="2400" b="1" dirty="0" err="1">
                <a:latin typeface="Times New Roman" pitchFamily="18" charset="0"/>
              </a:rPr>
              <a:t>мање</a:t>
            </a:r>
            <a:r>
              <a:rPr lang="en-US" sz="2400" b="1" dirty="0">
                <a:latin typeface="Times New Roman" pitchFamily="18" charset="0"/>
              </a:rPr>
              <a:t> </a:t>
            </a:r>
            <a:r>
              <a:rPr lang="en-US" sz="2400" b="1" dirty="0" err="1">
                <a:latin typeface="Times New Roman" pitchFamily="18" charset="0"/>
              </a:rPr>
              <a:t>урином</a:t>
            </a:r>
            <a:r>
              <a:rPr lang="en-US" sz="2400" b="1" dirty="0">
                <a:latin typeface="Times New Roman" pitchFamily="18" charset="0"/>
              </a:rPr>
              <a:t>.</a:t>
            </a:r>
          </a:p>
        </p:txBody>
      </p:sp>
    </p:spTree>
  </p:cSld>
  <p:clrMapOvr>
    <a:masterClrMapping/>
  </p:clrMapOvr>
  <p:transition advTm="1659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3"/>
          <p:cNvSpPr txBox="1">
            <a:spLocks noChangeArrowheads="1"/>
          </p:cNvSpPr>
          <p:nvPr/>
        </p:nvSpPr>
        <p:spPr bwMode="auto">
          <a:xfrm>
            <a:off x="611188" y="1268413"/>
            <a:ext cx="8077200" cy="5262979"/>
          </a:xfrm>
          <a:prstGeom prst="rect">
            <a:avLst/>
          </a:prstGeom>
          <a:noFill/>
          <a:ln w="9525">
            <a:noFill/>
            <a:miter lim="800000"/>
            <a:headEnd/>
            <a:tailEnd/>
          </a:ln>
        </p:spPr>
        <p:txBody>
          <a:bodyPr>
            <a:spAutoFit/>
          </a:bodyPr>
          <a:lstStyle/>
          <a:p>
            <a:pPr algn="just" eaLnBrk="0" hangingPunct="0"/>
            <a:r>
              <a:rPr lang="nl-NL" sz="2400" b="1" dirty="0">
                <a:latin typeface="Times New Roman" pitchFamily="18" charset="0"/>
              </a:rPr>
              <a:t>КАЛЦИЈУМ -</a:t>
            </a:r>
            <a:r>
              <a:rPr lang="nl-NL" sz="2400" b="1" i="1" dirty="0">
                <a:latin typeface="Times New Roman" pitchFamily="18" charset="0"/>
              </a:rPr>
              <a:t>Биланс калцијума и потребан унос</a:t>
            </a:r>
            <a:endParaRPr lang="nl-NL" sz="2800" b="1" i="1" dirty="0">
              <a:latin typeface="Times New Roman" pitchFamily="18" charset="0"/>
            </a:endParaRPr>
          </a:p>
          <a:p>
            <a:pPr algn="just" eaLnBrk="0" hangingPunct="0"/>
            <a:endParaRPr lang="nl-NL" sz="1600" b="1" dirty="0">
              <a:latin typeface="Times New Roman" pitchFamily="18" charset="0"/>
            </a:endParaRPr>
          </a:p>
          <a:p>
            <a:pPr algn="just" eaLnBrk="0" hangingPunct="0"/>
            <a:r>
              <a:rPr lang="en-US" sz="2000" b="1" dirty="0">
                <a:latin typeface="Times New Roman" pitchFamily="18" charset="0"/>
              </a:rPr>
              <a:t>ДНЕВНЕ ПОТРЕБЕ</a:t>
            </a:r>
          </a:p>
          <a:p>
            <a:pPr algn="just" eaLnBrk="0" hangingPunct="0"/>
            <a:endParaRPr lang="en-US" sz="1400" b="1" dirty="0">
              <a:latin typeface="Times New Roman" pitchFamily="18" charset="0"/>
            </a:endParaRPr>
          </a:p>
          <a:p>
            <a:pPr algn="just" eaLnBrk="0" hangingPunct="0"/>
            <a:r>
              <a:rPr lang="en-US" sz="2000" b="1" dirty="0" err="1">
                <a:latin typeface="Times New Roman" pitchFamily="18" charset="0"/>
              </a:rPr>
              <a:t>Зависе</a:t>
            </a:r>
            <a:r>
              <a:rPr lang="en-US" sz="2000" b="1" dirty="0">
                <a:latin typeface="Times New Roman" pitchFamily="18" charset="0"/>
              </a:rPr>
              <a:t> </a:t>
            </a:r>
            <a:r>
              <a:rPr lang="en-US" sz="2000" b="1" dirty="0" err="1">
                <a:latin typeface="Times New Roman" pitchFamily="18" charset="0"/>
              </a:rPr>
              <a:t>од</a:t>
            </a:r>
            <a:r>
              <a:rPr lang="en-US" sz="2000" b="1" dirty="0">
                <a:latin typeface="Times New Roman" pitchFamily="18" charset="0"/>
              </a:rPr>
              <a:t> </a:t>
            </a:r>
            <a:r>
              <a:rPr lang="en-US" sz="2000" b="1" dirty="0" err="1">
                <a:latin typeface="Times New Roman" pitchFamily="18" charset="0"/>
              </a:rPr>
              <a:t>узраста</a:t>
            </a:r>
            <a:r>
              <a:rPr lang="en-US" sz="2000" b="1" dirty="0">
                <a:latin typeface="Times New Roman" pitchFamily="18" charset="0"/>
              </a:rPr>
              <a:t>, </a:t>
            </a:r>
            <a:r>
              <a:rPr lang="en-US" sz="2000" b="1" dirty="0" err="1">
                <a:latin typeface="Times New Roman" pitchFamily="18" charset="0"/>
              </a:rPr>
              <a:t>физиолошког</a:t>
            </a:r>
            <a:r>
              <a:rPr lang="en-US" sz="2000" b="1" dirty="0">
                <a:latin typeface="Times New Roman" pitchFamily="18" charset="0"/>
              </a:rPr>
              <a:t> </a:t>
            </a:r>
            <a:r>
              <a:rPr lang="en-US" sz="2000" b="1" dirty="0" err="1">
                <a:latin typeface="Times New Roman" pitchFamily="18" charset="0"/>
              </a:rPr>
              <a:t>стања</a:t>
            </a:r>
            <a:r>
              <a:rPr lang="en-US" sz="2000" b="1" dirty="0">
                <a:latin typeface="Times New Roman" pitchFamily="18" charset="0"/>
              </a:rPr>
              <a:t>, </a:t>
            </a:r>
            <a:r>
              <a:rPr lang="en-US" sz="2000" b="1" dirty="0" err="1">
                <a:latin typeface="Times New Roman" pitchFamily="18" charset="0"/>
              </a:rPr>
              <a:t>стања</a:t>
            </a:r>
            <a:r>
              <a:rPr lang="en-US" sz="2000" b="1" dirty="0">
                <a:latin typeface="Times New Roman" pitchFamily="18" charset="0"/>
              </a:rPr>
              <a:t> </a:t>
            </a:r>
            <a:r>
              <a:rPr lang="en-US" sz="2000" b="1" dirty="0" err="1">
                <a:latin typeface="Times New Roman" pitchFamily="18" charset="0"/>
              </a:rPr>
              <a:t>здравља</a:t>
            </a:r>
            <a:r>
              <a:rPr lang="en-US" sz="2000" b="1" dirty="0">
                <a:latin typeface="Times New Roman" pitchFamily="18" charset="0"/>
              </a:rPr>
              <a:t>. </a:t>
            </a:r>
          </a:p>
          <a:p>
            <a:pPr algn="just" eaLnBrk="0" hangingPunct="0"/>
            <a:endParaRPr lang="en-US" sz="1400" b="1" dirty="0">
              <a:latin typeface="Times New Roman" pitchFamily="18" charset="0"/>
            </a:endParaRPr>
          </a:p>
          <a:p>
            <a:pPr algn="just" eaLnBrk="0" hangingPunct="0"/>
            <a:r>
              <a:rPr lang="en-US" sz="2000" b="1" i="1" dirty="0" err="1">
                <a:latin typeface="Times New Roman" pitchFamily="18" charset="0"/>
              </a:rPr>
              <a:t>Препоручен</a:t>
            </a:r>
            <a:r>
              <a:rPr lang="en-US" sz="2000" b="1" i="1" dirty="0">
                <a:latin typeface="Times New Roman" pitchFamily="18" charset="0"/>
              </a:rPr>
              <a:t> </a:t>
            </a:r>
            <a:r>
              <a:rPr lang="en-US" sz="2000" b="1" i="1" dirty="0" err="1">
                <a:latin typeface="Times New Roman" pitchFamily="18" charset="0"/>
              </a:rPr>
              <a:t>унос</a:t>
            </a:r>
            <a:endParaRPr lang="en-US" sz="2000" b="1" i="1" dirty="0">
              <a:latin typeface="Times New Roman" pitchFamily="18" charset="0"/>
            </a:endParaRPr>
          </a:p>
          <a:p>
            <a:pPr algn="just" eaLnBrk="0" hangingPunct="0"/>
            <a:endParaRPr lang="en-US" sz="1400" b="1" dirty="0">
              <a:latin typeface="Times New Roman" pitchFamily="18" charset="0"/>
            </a:endParaRPr>
          </a:p>
          <a:p>
            <a:pPr lvl="2" algn="just" eaLnBrk="0" hangingPunct="0"/>
            <a:r>
              <a:rPr lang="en-US" sz="2000" dirty="0">
                <a:latin typeface="Symbol" pitchFamily="18" charset="2"/>
                <a:cs typeface="Times New Roman" pitchFamily="18" charset="0"/>
              </a:rPr>
              <a:t>·	</a:t>
            </a:r>
            <a:r>
              <a:rPr lang="sr-Cyrl-RS" sz="2000" b="1" dirty="0" smtClean="0">
                <a:latin typeface="Times New Roman" pitchFamily="18" charset="0"/>
              </a:rPr>
              <a:t>21</a:t>
            </a:r>
            <a:r>
              <a:rPr lang="en-US" sz="2000" b="1" dirty="0" smtClean="0">
                <a:latin typeface="Times New Roman" pitchFamily="18" charset="0"/>
              </a:rPr>
              <a:t>0 </a:t>
            </a:r>
            <a:r>
              <a:rPr lang="en-US" sz="2000" b="1" dirty="0">
                <a:latin typeface="Times New Roman" pitchFamily="18" charset="0"/>
              </a:rPr>
              <a:t>mg </a:t>
            </a:r>
            <a:r>
              <a:rPr lang="en-US" sz="2000" b="1" dirty="0" err="1">
                <a:latin typeface="Times New Roman" pitchFamily="18" charset="0"/>
              </a:rPr>
              <a:t>новорођенчад</a:t>
            </a:r>
            <a:r>
              <a:rPr lang="en-US" sz="2000" b="1" dirty="0">
                <a:latin typeface="Times New Roman" pitchFamily="18" charset="0"/>
              </a:rPr>
              <a:t> </a:t>
            </a:r>
            <a:r>
              <a:rPr lang="en-US" sz="2000" b="1" dirty="0" err="1">
                <a:latin typeface="Times New Roman" pitchFamily="18" charset="0"/>
              </a:rPr>
              <a:t>до</a:t>
            </a:r>
            <a:r>
              <a:rPr lang="en-US" sz="2000" b="1" dirty="0">
                <a:latin typeface="Times New Roman" pitchFamily="18" charset="0"/>
              </a:rPr>
              <a:t> 6 </a:t>
            </a:r>
            <a:r>
              <a:rPr lang="en-US" sz="2000" b="1" dirty="0" err="1">
                <a:latin typeface="Times New Roman" pitchFamily="18" charset="0"/>
              </a:rPr>
              <a:t>месеци</a:t>
            </a:r>
            <a:r>
              <a:rPr lang="en-US" sz="2000" b="1" dirty="0">
                <a:latin typeface="Times New Roman" pitchFamily="18" charset="0"/>
              </a:rPr>
              <a:t> </a:t>
            </a:r>
            <a:r>
              <a:rPr lang="en-US" sz="2000" b="1" dirty="0" err="1">
                <a:latin typeface="Times New Roman" pitchFamily="18" charset="0"/>
              </a:rPr>
              <a:t>старости</a:t>
            </a:r>
            <a:endParaRPr lang="en-US" sz="2000" b="1" dirty="0">
              <a:latin typeface="Times New Roman" pitchFamily="18" charset="0"/>
            </a:endParaRPr>
          </a:p>
          <a:p>
            <a:pPr lvl="2" eaLnBrk="0" hangingPunct="0"/>
            <a:r>
              <a:rPr lang="en-US" sz="2000" dirty="0">
                <a:latin typeface="Symbol" pitchFamily="18" charset="2"/>
                <a:cs typeface="Times New Roman" pitchFamily="18" charset="0"/>
              </a:rPr>
              <a:t>·	</a:t>
            </a:r>
            <a:r>
              <a:rPr lang="sr-Cyrl-RS" sz="2000" b="1" dirty="0" smtClean="0">
                <a:latin typeface="Times New Roman" pitchFamily="18" charset="0"/>
              </a:rPr>
              <a:t>27</a:t>
            </a:r>
            <a:r>
              <a:rPr lang="en-US" sz="2000" b="1" dirty="0" smtClean="0">
                <a:latin typeface="Times New Roman" pitchFamily="18" charset="0"/>
              </a:rPr>
              <a:t>0 </a:t>
            </a:r>
            <a:r>
              <a:rPr lang="en-US" sz="2000" b="1" dirty="0">
                <a:latin typeface="Times New Roman" pitchFamily="18" charset="0"/>
              </a:rPr>
              <a:t>mg </a:t>
            </a:r>
            <a:r>
              <a:rPr lang="en-US" sz="2000" b="1" dirty="0" err="1">
                <a:latin typeface="Times New Roman" pitchFamily="18" charset="0"/>
              </a:rPr>
              <a:t>новорођенчад</a:t>
            </a:r>
            <a:r>
              <a:rPr lang="en-US" sz="2000" b="1" dirty="0">
                <a:latin typeface="Times New Roman" pitchFamily="18" charset="0"/>
              </a:rPr>
              <a:t> </a:t>
            </a:r>
            <a:r>
              <a:rPr lang="en-US" sz="2000" b="1" dirty="0" err="1">
                <a:latin typeface="Times New Roman" pitchFamily="18" charset="0"/>
              </a:rPr>
              <a:t>од</a:t>
            </a:r>
            <a:r>
              <a:rPr lang="en-US" sz="2000" b="1" dirty="0">
                <a:latin typeface="Times New Roman" pitchFamily="18" charset="0"/>
              </a:rPr>
              <a:t> </a:t>
            </a:r>
            <a:r>
              <a:rPr lang="sr-Cyrl-RS" sz="2000" b="1" dirty="0" smtClean="0">
                <a:latin typeface="Times New Roman" pitchFamily="18" charset="0"/>
              </a:rPr>
              <a:t>7</a:t>
            </a:r>
            <a:r>
              <a:rPr lang="en-US" sz="2000" b="1" dirty="0" smtClean="0">
                <a:latin typeface="Times New Roman" pitchFamily="18" charset="0"/>
              </a:rPr>
              <a:t> </a:t>
            </a:r>
            <a:r>
              <a:rPr lang="en-US" sz="2000" b="1" dirty="0" err="1">
                <a:latin typeface="Times New Roman" pitchFamily="18" charset="0"/>
              </a:rPr>
              <a:t>месеци</a:t>
            </a:r>
            <a:r>
              <a:rPr lang="en-US" sz="2000" b="1" dirty="0">
                <a:latin typeface="Times New Roman" pitchFamily="18" charset="0"/>
              </a:rPr>
              <a:t> </a:t>
            </a:r>
            <a:r>
              <a:rPr lang="en-US" sz="2000" b="1" dirty="0" err="1">
                <a:latin typeface="Times New Roman" pitchFamily="18" charset="0"/>
              </a:rPr>
              <a:t>до</a:t>
            </a:r>
            <a:r>
              <a:rPr lang="en-US" sz="2000" b="1" dirty="0">
                <a:latin typeface="Times New Roman" pitchFamily="18" charset="0"/>
              </a:rPr>
              <a:t> 1 </a:t>
            </a:r>
            <a:r>
              <a:rPr lang="en-US" sz="2000" b="1" dirty="0" err="1">
                <a:latin typeface="Times New Roman" pitchFamily="18" charset="0"/>
              </a:rPr>
              <a:t>године</a:t>
            </a:r>
            <a:r>
              <a:rPr lang="en-US" sz="2000" b="1" dirty="0">
                <a:latin typeface="Times New Roman" pitchFamily="18" charset="0"/>
              </a:rPr>
              <a:t> </a:t>
            </a:r>
            <a:r>
              <a:rPr lang="en-US" sz="2000" b="1" dirty="0" err="1">
                <a:latin typeface="Times New Roman" pitchFamily="18" charset="0"/>
              </a:rPr>
              <a:t>старости</a:t>
            </a:r>
            <a:endParaRPr lang="en-US" sz="2000" b="1" dirty="0">
              <a:latin typeface="Times New Roman" pitchFamily="18" charset="0"/>
            </a:endParaRPr>
          </a:p>
          <a:p>
            <a:pPr lvl="2" eaLnBrk="0" hangingPunct="0"/>
            <a:r>
              <a:rPr lang="en-US" sz="2000" dirty="0">
                <a:latin typeface="Symbol" pitchFamily="18" charset="2"/>
                <a:cs typeface="Times New Roman" pitchFamily="18" charset="0"/>
              </a:rPr>
              <a:t>·	</a:t>
            </a:r>
            <a:r>
              <a:rPr lang="sr-Cyrl-RS" sz="2000" b="1" dirty="0" smtClean="0">
                <a:latin typeface="Times New Roman" pitchFamily="18" charset="0"/>
              </a:rPr>
              <a:t>5</a:t>
            </a:r>
            <a:r>
              <a:rPr lang="en-US" sz="2000" b="1" dirty="0" smtClean="0">
                <a:latin typeface="Times New Roman" pitchFamily="18" charset="0"/>
              </a:rPr>
              <a:t>00 </a:t>
            </a:r>
            <a:r>
              <a:rPr lang="en-US" sz="2000" b="1" dirty="0">
                <a:latin typeface="Times New Roman" pitchFamily="18" charset="0"/>
              </a:rPr>
              <a:t>mg </a:t>
            </a:r>
            <a:r>
              <a:rPr lang="en-US" sz="2000" b="1" dirty="0" err="1">
                <a:latin typeface="Times New Roman" pitchFamily="18" charset="0"/>
              </a:rPr>
              <a:t>деца</a:t>
            </a:r>
            <a:r>
              <a:rPr lang="en-US" sz="2000" b="1" dirty="0">
                <a:latin typeface="Times New Roman" pitchFamily="18" charset="0"/>
              </a:rPr>
              <a:t> </a:t>
            </a:r>
            <a:r>
              <a:rPr lang="en-US" sz="2000" b="1" dirty="0" err="1">
                <a:latin typeface="Times New Roman" pitchFamily="18" charset="0"/>
              </a:rPr>
              <a:t>од</a:t>
            </a:r>
            <a:r>
              <a:rPr lang="en-US" sz="2000" b="1" dirty="0">
                <a:latin typeface="Times New Roman" pitchFamily="18" charset="0"/>
              </a:rPr>
              <a:t> 1 </a:t>
            </a:r>
            <a:r>
              <a:rPr lang="en-US" sz="2000" b="1" dirty="0" smtClean="0">
                <a:latin typeface="Times New Roman" pitchFamily="18" charset="0"/>
              </a:rPr>
              <a:t>-</a:t>
            </a:r>
            <a:r>
              <a:rPr lang="sr-Cyrl-RS" sz="2000" b="1" dirty="0" smtClean="0">
                <a:latin typeface="Times New Roman" pitchFamily="18" charset="0"/>
              </a:rPr>
              <a:t>3</a:t>
            </a:r>
            <a:r>
              <a:rPr lang="en-US" sz="2000" b="1" dirty="0" smtClean="0">
                <a:latin typeface="Times New Roman" pitchFamily="18" charset="0"/>
              </a:rPr>
              <a:t> </a:t>
            </a:r>
            <a:r>
              <a:rPr lang="en-US" sz="2000" b="1" dirty="0" err="1">
                <a:latin typeface="Times New Roman" pitchFamily="18" charset="0"/>
              </a:rPr>
              <a:t>година</a:t>
            </a:r>
            <a:endParaRPr lang="en-US" sz="2000" b="1" dirty="0">
              <a:latin typeface="Times New Roman" pitchFamily="18" charset="0"/>
            </a:endParaRPr>
          </a:p>
          <a:p>
            <a:pPr lvl="2" eaLnBrk="0" hangingPunct="0"/>
            <a:r>
              <a:rPr lang="en-US" sz="2000" dirty="0">
                <a:latin typeface="Symbol" pitchFamily="18" charset="2"/>
                <a:cs typeface="Times New Roman" pitchFamily="18" charset="0"/>
              </a:rPr>
              <a:t>·	</a:t>
            </a:r>
            <a:r>
              <a:rPr lang="sr-Cyrl-RS" sz="2000" b="1" dirty="0" smtClean="0">
                <a:latin typeface="Times New Roman" pitchFamily="18" charset="0"/>
              </a:rPr>
              <a:t>8</a:t>
            </a:r>
            <a:r>
              <a:rPr lang="en-US" sz="2000" b="1" dirty="0" smtClean="0">
                <a:latin typeface="Times New Roman" pitchFamily="18" charset="0"/>
              </a:rPr>
              <a:t>00 </a:t>
            </a:r>
            <a:r>
              <a:rPr lang="en-US" sz="2000" b="1" dirty="0">
                <a:latin typeface="Times New Roman" pitchFamily="18" charset="0"/>
              </a:rPr>
              <a:t>mg </a:t>
            </a:r>
            <a:r>
              <a:rPr lang="en-US" sz="2000" b="1" dirty="0" err="1">
                <a:latin typeface="Times New Roman" pitchFamily="18" charset="0"/>
              </a:rPr>
              <a:t>деца</a:t>
            </a:r>
            <a:r>
              <a:rPr lang="en-US" sz="2000" b="1" dirty="0">
                <a:latin typeface="Times New Roman" pitchFamily="18" charset="0"/>
              </a:rPr>
              <a:t> </a:t>
            </a:r>
            <a:r>
              <a:rPr lang="en-US" sz="2000" b="1" dirty="0" err="1">
                <a:latin typeface="Times New Roman" pitchFamily="18" charset="0"/>
              </a:rPr>
              <a:t>од</a:t>
            </a:r>
            <a:r>
              <a:rPr lang="en-US" sz="2000" b="1" dirty="0">
                <a:latin typeface="Times New Roman" pitchFamily="18" charset="0"/>
              </a:rPr>
              <a:t> </a:t>
            </a:r>
            <a:r>
              <a:rPr lang="sr-Cyrl-RS" sz="2000" b="1" dirty="0" smtClean="0">
                <a:latin typeface="Times New Roman" pitchFamily="18" charset="0"/>
              </a:rPr>
              <a:t>4</a:t>
            </a:r>
            <a:r>
              <a:rPr lang="en-US" sz="2000" b="1" dirty="0" smtClean="0">
                <a:latin typeface="Times New Roman" pitchFamily="18" charset="0"/>
              </a:rPr>
              <a:t>-</a:t>
            </a:r>
            <a:r>
              <a:rPr lang="sr-Cyrl-RS" sz="2000" b="1" dirty="0" smtClean="0">
                <a:latin typeface="Times New Roman" pitchFamily="18" charset="0"/>
              </a:rPr>
              <a:t>8</a:t>
            </a:r>
            <a:r>
              <a:rPr lang="en-US" sz="2000" b="1" dirty="0" smtClean="0">
                <a:latin typeface="Times New Roman" pitchFamily="18" charset="0"/>
              </a:rPr>
              <a:t> </a:t>
            </a:r>
            <a:r>
              <a:rPr lang="en-US" sz="2000" b="1" dirty="0" err="1">
                <a:latin typeface="Times New Roman" pitchFamily="18" charset="0"/>
              </a:rPr>
              <a:t>година</a:t>
            </a:r>
            <a:endParaRPr lang="en-US" sz="2000" b="1" dirty="0">
              <a:latin typeface="Times New Roman" pitchFamily="18" charset="0"/>
            </a:endParaRPr>
          </a:p>
          <a:p>
            <a:pPr lvl="2" eaLnBrk="0" hangingPunct="0"/>
            <a:r>
              <a:rPr lang="en-US" sz="2000" dirty="0">
                <a:latin typeface="Symbol" pitchFamily="18" charset="2"/>
                <a:cs typeface="Times New Roman" pitchFamily="18" charset="0"/>
              </a:rPr>
              <a:t>·	</a:t>
            </a:r>
            <a:r>
              <a:rPr lang="sr-Cyrl-RS" sz="2000" b="1" dirty="0" smtClean="0">
                <a:latin typeface="Times New Roman" pitchFamily="18" charset="0"/>
              </a:rPr>
              <a:t>1000</a:t>
            </a:r>
            <a:r>
              <a:rPr lang="en-US" sz="2000" b="1" dirty="0" smtClean="0">
                <a:latin typeface="Times New Roman" pitchFamily="18" charset="0"/>
              </a:rPr>
              <a:t>-1200 </a:t>
            </a:r>
            <a:r>
              <a:rPr lang="en-US" sz="2000" b="1" dirty="0">
                <a:latin typeface="Times New Roman" pitchFamily="18" charset="0"/>
              </a:rPr>
              <a:t>mg </a:t>
            </a:r>
            <a:r>
              <a:rPr lang="en-US" sz="2000" b="1" dirty="0" err="1">
                <a:latin typeface="Times New Roman" pitchFamily="18" charset="0"/>
              </a:rPr>
              <a:t>одрасли</a:t>
            </a:r>
            <a:endParaRPr lang="en-US" sz="2000" b="1" dirty="0">
              <a:latin typeface="Times New Roman" pitchFamily="18" charset="0"/>
            </a:endParaRPr>
          </a:p>
          <a:p>
            <a:pPr lvl="2" eaLnBrk="0" hangingPunct="0"/>
            <a:r>
              <a:rPr lang="en-US" sz="2000" dirty="0">
                <a:latin typeface="Symbol" pitchFamily="18" charset="2"/>
                <a:cs typeface="Times New Roman" pitchFamily="18" charset="0"/>
              </a:rPr>
              <a:t>·	</a:t>
            </a:r>
            <a:r>
              <a:rPr lang="sr-Cyrl-RS" sz="2000" b="1" dirty="0" smtClean="0">
                <a:latin typeface="Times New Roman" pitchFamily="18" charset="0"/>
                <a:cs typeface="Times New Roman" pitchFamily="18" charset="0"/>
              </a:rPr>
              <a:t>1000</a:t>
            </a:r>
            <a:r>
              <a:rPr lang="sr-Cyrl-RS" sz="2000" dirty="0" smtClean="0">
                <a:latin typeface="Symbol" pitchFamily="18" charset="2"/>
                <a:cs typeface="Times New Roman" pitchFamily="18" charset="0"/>
              </a:rPr>
              <a:t>-</a:t>
            </a:r>
            <a:r>
              <a:rPr lang="en-US" sz="2000" b="1" dirty="0" smtClean="0">
                <a:latin typeface="Times New Roman" pitchFamily="18" charset="0"/>
              </a:rPr>
              <a:t>1</a:t>
            </a:r>
            <a:r>
              <a:rPr lang="sr-Cyrl-RS" sz="2000" b="1" dirty="0" smtClean="0">
                <a:latin typeface="Times New Roman" pitchFamily="18" charset="0"/>
              </a:rPr>
              <a:t>3</a:t>
            </a:r>
            <a:r>
              <a:rPr lang="en-US" sz="2000" b="1" dirty="0" smtClean="0">
                <a:latin typeface="Times New Roman" pitchFamily="18" charset="0"/>
              </a:rPr>
              <a:t>00 </a:t>
            </a:r>
            <a:r>
              <a:rPr lang="en-US" sz="2000" b="1" dirty="0">
                <a:latin typeface="Times New Roman" pitchFamily="18" charset="0"/>
              </a:rPr>
              <a:t>mg </a:t>
            </a:r>
            <a:r>
              <a:rPr lang="en-US" sz="2000" b="1" dirty="0" err="1">
                <a:latin typeface="Times New Roman" pitchFamily="18" charset="0"/>
              </a:rPr>
              <a:t>труднице</a:t>
            </a:r>
            <a:r>
              <a:rPr lang="en-US" sz="2000" b="1" dirty="0">
                <a:latin typeface="Times New Roman" pitchFamily="18" charset="0"/>
              </a:rPr>
              <a:t>, </a:t>
            </a:r>
            <a:r>
              <a:rPr lang="en-US" sz="2000" b="1" dirty="0" err="1">
                <a:latin typeface="Times New Roman" pitchFamily="18" charset="0"/>
              </a:rPr>
              <a:t>дојиље</a:t>
            </a:r>
            <a:endParaRPr lang="en-US" sz="2000" b="1" dirty="0">
              <a:latin typeface="Times New Roman" pitchFamily="18" charset="0"/>
            </a:endParaRPr>
          </a:p>
          <a:p>
            <a:pPr algn="just" eaLnBrk="0" hangingPunct="0"/>
            <a:endParaRPr lang="en-US" sz="1400" b="1" dirty="0">
              <a:latin typeface="Times New Roman" pitchFamily="18" charset="0"/>
            </a:endParaRPr>
          </a:p>
          <a:p>
            <a:pPr algn="just" eaLnBrk="0" hangingPunct="0"/>
            <a:r>
              <a:rPr lang="nl-NL" sz="2000" b="1" dirty="0">
                <a:latin typeface="Times New Roman" pitchFamily="18" charset="0"/>
              </a:rPr>
              <a:t>У нашој земљи дневни унос је од 500 mg до 600 mg на дан по становнику.</a:t>
            </a:r>
            <a:endParaRPr lang="en-US" sz="2000" b="1" dirty="0">
              <a:latin typeface="Times New Roman" pitchFamily="18" charset="0"/>
            </a:endParaRPr>
          </a:p>
        </p:txBody>
      </p:sp>
    </p:spTree>
  </p:cSld>
  <p:clrMapOvr>
    <a:masterClrMapping/>
  </p:clrMapOvr>
  <p:transition advTm="192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250825" y="142852"/>
            <a:ext cx="8077200" cy="7201972"/>
          </a:xfrm>
          <a:prstGeom prst="rect">
            <a:avLst/>
          </a:prstGeom>
          <a:noFill/>
          <a:ln w="9525">
            <a:noFill/>
            <a:miter lim="800000"/>
            <a:headEnd/>
            <a:tailEnd/>
          </a:ln>
          <a:effectLst/>
        </p:spPr>
        <p:txBody>
          <a:bodyPr wrap="square">
            <a:spAutoFit/>
          </a:bodyPr>
          <a:lstStyle/>
          <a:p>
            <a:pPr algn="just" eaLnBrk="0" hangingPunct="0"/>
            <a:r>
              <a:rPr lang="nl-NL" sz="2800" b="1" dirty="0">
                <a:latin typeface="Times New Roman" pitchFamily="18" charset="0"/>
              </a:rPr>
              <a:t>КАЛЦИЈУМ  И ЗДРАВЉЕ</a:t>
            </a:r>
          </a:p>
          <a:p>
            <a:pPr algn="just" eaLnBrk="0" hangingPunct="0"/>
            <a:endParaRPr lang="nl-NL" sz="1600" b="1" i="1" dirty="0">
              <a:latin typeface="Times New Roman" pitchFamily="18" charset="0"/>
            </a:endParaRPr>
          </a:p>
          <a:p>
            <a:pPr algn="just" eaLnBrk="0" hangingPunct="0"/>
            <a:r>
              <a:rPr lang="nl-NL" sz="2800" b="1" i="1" dirty="0">
                <a:latin typeface="Times New Roman" pitchFamily="18" charset="0"/>
              </a:rPr>
              <a:t>Дефицит</a:t>
            </a:r>
            <a:endParaRPr lang="nl-NL" sz="2800" b="1" dirty="0">
              <a:latin typeface="Times New Roman" pitchFamily="18" charset="0"/>
            </a:endParaRPr>
          </a:p>
          <a:p>
            <a:pPr algn="just" eaLnBrk="0" hangingPunct="0"/>
            <a:endParaRPr lang="nl-NL" b="1" dirty="0">
              <a:latin typeface="Times New Roman" pitchFamily="18" charset="0"/>
            </a:endParaRPr>
          </a:p>
          <a:p>
            <a:pPr algn="just" eaLnBrk="0" hangingPunct="0"/>
            <a:r>
              <a:rPr lang="nl-NL" sz="2800" b="1" dirty="0">
                <a:latin typeface="Times New Roman" pitchFamily="18" charset="0"/>
              </a:rPr>
              <a:t>Недостатак калцијума је чест поремећај нарочито када се уноси храна богата влакнима или када је унос и стварање витамина Д недовољан.</a:t>
            </a:r>
          </a:p>
          <a:p>
            <a:pPr algn="just" eaLnBrk="0" hangingPunct="0"/>
            <a:endParaRPr lang="nl-NL" b="1" dirty="0">
              <a:latin typeface="Times New Roman" pitchFamily="18" charset="0"/>
            </a:endParaRPr>
          </a:p>
          <a:p>
            <a:pPr algn="just" eaLnBrk="0" hangingPunct="0"/>
            <a:r>
              <a:rPr lang="nl-NL" sz="2800" b="1" dirty="0">
                <a:latin typeface="Times New Roman" pitchFamily="18" charset="0"/>
              </a:rPr>
              <a:t>Најважнији поремећај је </a:t>
            </a:r>
            <a:r>
              <a:rPr lang="nl-NL" sz="2800" b="1" dirty="0" smtClean="0">
                <a:latin typeface="Times New Roman" pitchFamily="18" charset="0"/>
              </a:rPr>
              <a:t>остеопороза</a:t>
            </a:r>
            <a:r>
              <a:rPr lang="sr-Cyrl-RS" sz="2800" b="1" dirty="0" smtClean="0">
                <a:latin typeface="Times New Roman" pitchFamily="18" charset="0"/>
              </a:rPr>
              <a:t>.</a:t>
            </a:r>
          </a:p>
          <a:p>
            <a:pPr algn="just" eaLnBrk="0" hangingPunct="0"/>
            <a:endParaRPr lang="sr-Cyrl-RS" sz="2800" b="1" dirty="0" smtClean="0">
              <a:latin typeface="Times New Roman" pitchFamily="18" charset="0"/>
            </a:endParaRPr>
          </a:p>
          <a:p>
            <a:pPr algn="just" eaLnBrk="0" hangingPunct="0"/>
            <a:r>
              <a:rPr lang="en-US" sz="2800" b="1" i="1" dirty="0" err="1" smtClean="0">
                <a:latin typeface="Times New Roman" pitchFamily="18" charset="0"/>
              </a:rPr>
              <a:t>Токсичност</a:t>
            </a:r>
            <a:endParaRPr lang="sr-Cyrl-RS" sz="2800" b="1" i="1" dirty="0" smtClean="0">
              <a:latin typeface="Times New Roman" pitchFamily="18" charset="0"/>
            </a:endParaRPr>
          </a:p>
          <a:p>
            <a:pPr algn="just" eaLnBrk="0" hangingPunct="0"/>
            <a:r>
              <a:rPr lang="nl-NL" sz="2800" b="1" dirty="0" smtClean="0">
                <a:latin typeface="Times New Roman" pitchFamily="18" charset="0"/>
              </a:rPr>
              <a:t>Најчешће настаје због злоупотребе суплемената у превенцији остеопорозе.</a:t>
            </a:r>
            <a:endParaRPr lang="sr-Cyrl-RS" sz="2800" b="1" i="1" dirty="0" smtClean="0">
              <a:latin typeface="Times New Roman" pitchFamily="18" charset="0"/>
            </a:endParaRPr>
          </a:p>
          <a:p>
            <a:pPr algn="just" eaLnBrk="0" hangingPunct="0"/>
            <a:r>
              <a:rPr lang="sr-Cyrl-RS" sz="2800" b="1" dirty="0" smtClean="0">
                <a:latin typeface="Times New Roman" pitchFamily="18" charset="0"/>
              </a:rPr>
              <a:t>Превише калцијума може да предиспонира стварање бубрежних каменаца.</a:t>
            </a:r>
            <a:endParaRPr lang="en-US" sz="2800" b="1" dirty="0" smtClean="0">
              <a:latin typeface="Times New Roman" pitchFamily="18" charset="0"/>
            </a:endParaRPr>
          </a:p>
          <a:p>
            <a:pPr algn="just" eaLnBrk="0" hangingPunct="0"/>
            <a:endParaRPr lang="nl-NL" sz="2800" b="1" dirty="0">
              <a:latin typeface="Times New Roman" pitchFamily="18" charset="0"/>
            </a:endParaRPr>
          </a:p>
          <a:p>
            <a:pPr algn="just" eaLnBrk="0" hangingPunct="0"/>
            <a:endParaRPr lang="nl-NL" b="1" dirty="0">
              <a:latin typeface="Times New Roman" pitchFamily="18" charset="0"/>
            </a:endParaRPr>
          </a:p>
        </p:txBody>
      </p:sp>
    </p:spTree>
  </p:cSld>
  <p:clrMapOvr>
    <a:masterClrMapping/>
  </p:clrMapOvr>
  <p:transition advTm="32173"/>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539750" y="1341438"/>
            <a:ext cx="8077200" cy="4789487"/>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ФОСФОР - з</a:t>
            </a:r>
            <a:r>
              <a:rPr lang="nl-NL" sz="2800" b="1" dirty="0">
                <a:latin typeface="Times New Roman" pitchFamily="18" charset="0"/>
              </a:rPr>
              <a:t>начај</a:t>
            </a:r>
          </a:p>
          <a:p>
            <a:pPr algn="just" eaLnBrk="0" hangingPunct="0"/>
            <a:endParaRPr lang="nl-NL" sz="2800" b="1" dirty="0">
              <a:latin typeface="Times New Roman" pitchFamily="18" charset="0"/>
            </a:endParaRPr>
          </a:p>
          <a:p>
            <a:pPr algn="just" eaLnBrk="0" hangingPunct="0"/>
            <a:r>
              <a:rPr lang="nl-NL" sz="2800" b="1" dirty="0">
                <a:latin typeface="Times New Roman" pitchFamily="18" charset="0"/>
              </a:rPr>
              <a:t>Фосфор улази у састав костију и дентина. </a:t>
            </a:r>
          </a:p>
          <a:p>
            <a:pPr algn="just" eaLnBrk="0" hangingPunct="0"/>
            <a:endParaRPr lang="nl-NL" sz="2800" b="1" dirty="0">
              <a:latin typeface="Times New Roman" pitchFamily="18" charset="0"/>
            </a:endParaRPr>
          </a:p>
          <a:p>
            <a:pPr algn="just" eaLnBrk="0" hangingPunct="0"/>
            <a:r>
              <a:rPr lang="nl-NL" sz="2800" b="1" dirty="0">
                <a:latin typeface="Times New Roman" pitchFamily="18" charset="0"/>
              </a:rPr>
              <a:t>У саставу костију по количини је одмах иза калцијума (</a:t>
            </a:r>
            <a:r>
              <a:rPr lang="nl-NL" sz="2800" b="1" i="1" dirty="0">
                <a:latin typeface="Times New Roman" pitchFamily="18" charset="0"/>
              </a:rPr>
              <a:t>од укупне количине у организму до 88% је у саставу костију, а остатак је у другим ткивима и плазми</a:t>
            </a:r>
            <a:r>
              <a:rPr lang="nl-NL" sz="2800" b="1" dirty="0">
                <a:latin typeface="Times New Roman" pitchFamily="18" charset="0"/>
              </a:rPr>
              <a:t>). </a:t>
            </a:r>
          </a:p>
          <a:p>
            <a:pPr algn="just" eaLnBrk="0" hangingPunct="0"/>
            <a:endParaRPr lang="nl-NL" sz="2800" b="1" dirty="0">
              <a:latin typeface="Times New Roman" pitchFamily="18" charset="0"/>
            </a:endParaRPr>
          </a:p>
          <a:p>
            <a:pPr algn="just" eaLnBrk="0" hangingPunct="0"/>
            <a:r>
              <a:rPr lang="nl-NL" sz="2800" b="1" dirty="0">
                <a:latin typeface="Times New Roman" pitchFamily="18" charset="0"/>
              </a:rPr>
              <a:t>Чини око 22% од укупне количине минералних материја у </a:t>
            </a:r>
            <a:r>
              <a:rPr lang="nl-NL" sz="2800" b="1" dirty="0" smtClean="0">
                <a:latin typeface="Times New Roman" pitchFamily="18" charset="0"/>
              </a:rPr>
              <a:t>организму.</a:t>
            </a:r>
            <a:r>
              <a:rPr lang="nl-NL" sz="2800" b="1" dirty="0" smtClean="0">
                <a:solidFill>
                  <a:srgbClr val="FFFFCC"/>
                </a:solidFill>
                <a:latin typeface="Times New Roman" pitchFamily="18" charset="0"/>
              </a:rPr>
              <a:t>. </a:t>
            </a:r>
            <a:endParaRPr lang="nl-NL" sz="2800" b="1" dirty="0">
              <a:solidFill>
                <a:srgbClr val="FFFFCC"/>
              </a:solidFill>
              <a:latin typeface="Times New Roman" pitchFamily="18" charset="0"/>
            </a:endParaRPr>
          </a:p>
        </p:txBody>
      </p:sp>
    </p:spTree>
  </p:cSld>
  <p:clrMapOvr>
    <a:masterClrMapping/>
  </p:clrMapOvr>
  <p:transition advTm="9468"/>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755650" y="1125538"/>
            <a:ext cx="8077200" cy="5478423"/>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ФОСФОР - </a:t>
            </a:r>
            <a:r>
              <a:rPr lang="nl-NL" sz="2800" b="1" dirty="0">
                <a:latin typeface="Times New Roman" pitchFamily="18" charset="0"/>
              </a:rPr>
              <a:t>улога</a:t>
            </a:r>
          </a:p>
          <a:p>
            <a:pPr algn="just" eaLnBrk="0" hangingPunct="0"/>
            <a:endParaRPr lang="nl-NL" sz="1600" b="1" dirty="0">
              <a:latin typeface="Times New Roman" pitchFamily="18" charset="0"/>
            </a:endParaRPr>
          </a:p>
          <a:p>
            <a:pPr algn="just" eaLnBrk="0" hangingPunct="0"/>
            <a:r>
              <a:rPr lang="nl-NL" sz="2400" b="1" dirty="0">
                <a:latin typeface="Times New Roman" pitchFamily="18" charset="0"/>
              </a:rPr>
              <a:t>Главна улога фосфора у организму је </a:t>
            </a:r>
            <a:r>
              <a:rPr lang="nl-NL" sz="2400" b="1" dirty="0" smtClean="0">
                <a:latin typeface="Times New Roman" pitchFamily="18" charset="0"/>
              </a:rPr>
              <a:t>градивна</a:t>
            </a:r>
            <a:r>
              <a:rPr lang="sr-Cyrl-RS" sz="2400" b="1" dirty="0" smtClean="0">
                <a:latin typeface="Times New Roman" pitchFamily="18" charset="0"/>
              </a:rPr>
              <a:t> (градивни материјал костију и зуба).</a:t>
            </a:r>
            <a:r>
              <a:rPr lang="nl-NL" sz="2400" b="1" dirty="0" smtClean="0">
                <a:latin typeface="Times New Roman" pitchFamily="18" charset="0"/>
              </a:rPr>
              <a:t> Битан </a:t>
            </a:r>
            <a:r>
              <a:rPr lang="nl-NL" sz="2400" b="1" dirty="0">
                <a:latin typeface="Times New Roman" pitchFamily="18" charset="0"/>
              </a:rPr>
              <a:t>је и за:</a:t>
            </a:r>
          </a:p>
          <a:p>
            <a:pPr algn="just" eaLnBrk="0" hangingPunct="0"/>
            <a:endParaRPr lang="nl-NL" sz="1600" b="1" dirty="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dirty="0">
                <a:latin typeface="Times New Roman" pitchFamily="18" charset="0"/>
              </a:rPr>
              <a:t>одржавање ацидо-базне равнотеже </a:t>
            </a:r>
            <a:r>
              <a:rPr lang="nl-NL" sz="2400" b="1" i="1" dirty="0">
                <a:latin typeface="Times New Roman" pitchFamily="18" charset="0"/>
              </a:rPr>
              <a:t>(фосфатни пуферски систем</a:t>
            </a:r>
            <a:r>
              <a:rPr lang="nl-NL" sz="2400" b="1" dirty="0" smtClean="0">
                <a:latin typeface="Times New Roman" pitchFamily="18" charset="0"/>
              </a:rPr>
              <a:t>),</a:t>
            </a:r>
            <a:endParaRPr lang="nl-NL" sz="2400" b="1" dirty="0">
              <a:latin typeface="Times New Roman" pitchFamily="18" charset="0"/>
            </a:endParaRPr>
          </a:p>
          <a:p>
            <a:pPr lvl="2" algn="just" eaLnBrk="0" hangingPunct="0"/>
            <a:endParaRPr lang="nl-NL" sz="1600" b="1" dirty="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dirty="0">
                <a:latin typeface="Times New Roman" pitchFamily="18" charset="0"/>
              </a:rPr>
              <a:t>функционисање мишићног </a:t>
            </a:r>
            <a:r>
              <a:rPr lang="nl-NL" sz="2400" b="1" dirty="0" smtClean="0">
                <a:latin typeface="Times New Roman" pitchFamily="18" charset="0"/>
              </a:rPr>
              <a:t>система,</a:t>
            </a:r>
            <a:endParaRPr lang="nl-NL" sz="2400" b="1" dirty="0">
              <a:latin typeface="Times New Roman" pitchFamily="18" charset="0"/>
            </a:endParaRPr>
          </a:p>
          <a:p>
            <a:pPr lvl="2" algn="just" eaLnBrk="0" hangingPunct="0"/>
            <a:endParaRPr lang="nl-NL" b="1" dirty="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dirty="0">
                <a:latin typeface="Times New Roman" pitchFamily="18" charset="0"/>
              </a:rPr>
              <a:t>фосфорилизацију и пренос енергије (</a:t>
            </a:r>
            <a:r>
              <a:rPr lang="nl-NL" sz="2400" b="1" i="1" dirty="0">
                <a:latin typeface="Times New Roman" pitchFamily="18" charset="0"/>
              </a:rPr>
              <a:t>учествује у формирању енергијом богатих једињења</a:t>
            </a:r>
            <a:r>
              <a:rPr lang="nl-NL" sz="2400" b="1" dirty="0" smtClean="0">
                <a:latin typeface="Times New Roman" pitchFamily="18" charset="0"/>
              </a:rPr>
              <a:t>),</a:t>
            </a:r>
            <a:endParaRPr lang="nl-NL" sz="2400" b="1" dirty="0">
              <a:latin typeface="Times New Roman" pitchFamily="18" charset="0"/>
            </a:endParaRPr>
          </a:p>
          <a:p>
            <a:pPr lvl="2" algn="just" eaLnBrk="0" hangingPunct="0"/>
            <a:endParaRPr lang="nl-NL" sz="1600" b="1" dirty="0">
              <a:latin typeface="Times New Roman" pitchFamily="18" charset="0"/>
            </a:endParaRPr>
          </a:p>
          <a:p>
            <a:pPr lvl="2" algn="just" eaLnBrk="0" hangingPunct="0"/>
            <a:r>
              <a:rPr lang="nl-NL" sz="2400" dirty="0">
                <a:latin typeface="Symbol" pitchFamily="18" charset="2"/>
                <a:cs typeface="Times New Roman" pitchFamily="18" charset="0"/>
              </a:rPr>
              <a:t>·	</a:t>
            </a:r>
            <a:r>
              <a:rPr lang="nl-NL" sz="2400" b="1" dirty="0">
                <a:latin typeface="Times New Roman" pitchFamily="18" charset="0"/>
              </a:rPr>
              <a:t>метаболизам масних киселина (</a:t>
            </a:r>
            <a:r>
              <a:rPr lang="nl-NL" sz="2400" b="1" i="1" dirty="0">
                <a:latin typeface="Times New Roman" pitchFamily="18" charset="0"/>
              </a:rPr>
              <a:t>гради фосфолипиде-улазе у састав  ћелијског омотача</a:t>
            </a:r>
            <a:r>
              <a:rPr lang="nl-NL" sz="2400" b="1" dirty="0" smtClean="0">
                <a:latin typeface="Times New Roman" pitchFamily="18" charset="0"/>
              </a:rPr>
              <a:t>).</a:t>
            </a:r>
            <a:endParaRPr lang="nl-NL" sz="3200" b="1" dirty="0">
              <a:latin typeface="Times New Roman" pitchFamily="18" charset="0"/>
            </a:endParaRPr>
          </a:p>
        </p:txBody>
      </p:sp>
    </p:spTree>
  </p:cSld>
  <p:clrMapOvr>
    <a:masterClrMapping/>
  </p:clrMapOvr>
  <p:transition advTm="15533"/>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3"/>
          <p:cNvSpPr txBox="1">
            <a:spLocks noChangeArrowheads="1"/>
          </p:cNvSpPr>
          <p:nvPr/>
        </p:nvSpPr>
        <p:spPr bwMode="auto">
          <a:xfrm>
            <a:off x="762000" y="1947863"/>
            <a:ext cx="7620000" cy="3990975"/>
          </a:xfrm>
          <a:prstGeom prst="rect">
            <a:avLst/>
          </a:prstGeom>
          <a:noFill/>
          <a:ln w="9525">
            <a:noFill/>
            <a:miter lim="800000"/>
            <a:headEnd/>
            <a:tailEnd/>
          </a:ln>
          <a:effectLst/>
        </p:spPr>
        <p:txBody>
          <a:bodyPr>
            <a:spAutoFit/>
          </a:bodyPr>
          <a:lstStyle/>
          <a:p>
            <a:pPr algn="just" eaLnBrk="0" hangingPunct="0"/>
            <a:r>
              <a:rPr lang="en-US" sz="3200" b="1" i="1">
                <a:latin typeface="Times New Roman" pitchFamily="18" charset="0"/>
              </a:rPr>
              <a:t>Подела према количини у људском организму:</a:t>
            </a:r>
          </a:p>
          <a:p>
            <a:pPr algn="just" eaLnBrk="0" hangingPunct="0"/>
            <a:endParaRPr lang="en-US" sz="3200" b="1">
              <a:latin typeface="Times New Roman" pitchFamily="18" charset="0"/>
            </a:endParaRPr>
          </a:p>
          <a:p>
            <a:pPr lvl="2" algn="just" eaLnBrk="0" hangingPunct="0"/>
            <a:r>
              <a:rPr lang="en-US" sz="3200" b="1">
                <a:latin typeface="Symbol" pitchFamily="18" charset="2"/>
                <a:cs typeface="Times New Roman" pitchFamily="18" charset="0"/>
              </a:rPr>
              <a:t>·	</a:t>
            </a:r>
            <a:r>
              <a:rPr lang="en-US" sz="3200" b="1" i="1">
                <a:latin typeface="Times New Roman" pitchFamily="18" charset="0"/>
              </a:rPr>
              <a:t>Главни минерали</a:t>
            </a:r>
          </a:p>
          <a:p>
            <a:pPr algn="just" eaLnBrk="0" hangingPunct="0"/>
            <a:endParaRPr lang="en-US" sz="3200" b="1">
              <a:latin typeface="Times New Roman" pitchFamily="18" charset="0"/>
            </a:endParaRPr>
          </a:p>
          <a:p>
            <a:pPr algn="just" eaLnBrk="0" hangingPunct="0"/>
            <a:endParaRPr lang="en-US" sz="3200" b="1">
              <a:latin typeface="Times New Roman" pitchFamily="18" charset="0"/>
            </a:endParaRPr>
          </a:p>
          <a:p>
            <a:pPr lvl="2" algn="just" eaLnBrk="0" hangingPunct="0"/>
            <a:r>
              <a:rPr lang="en-US" sz="3200" b="1">
                <a:latin typeface="Symbol" pitchFamily="18" charset="2"/>
                <a:cs typeface="Times New Roman" pitchFamily="18" charset="0"/>
              </a:rPr>
              <a:t>·	</a:t>
            </a:r>
            <a:r>
              <a:rPr lang="en-US" sz="3200" b="1" i="1">
                <a:latin typeface="Times New Roman" pitchFamily="18" charset="0"/>
              </a:rPr>
              <a:t>Олигоелементи</a:t>
            </a:r>
          </a:p>
          <a:p>
            <a:pPr algn="just" eaLnBrk="0" hangingPunct="0"/>
            <a:endParaRPr lang="en-US" sz="3200" b="1">
              <a:latin typeface="Times New Roman" pitchFamily="18" charset="0"/>
            </a:endParaRPr>
          </a:p>
        </p:txBody>
      </p:sp>
    </p:spTree>
  </p:cSld>
  <p:clrMapOvr>
    <a:masterClrMapping/>
  </p:clrMapOvr>
  <p:transition advTm="7863"/>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539750" y="1484313"/>
            <a:ext cx="8077200" cy="4779962"/>
          </a:xfrm>
          <a:prstGeom prst="rect">
            <a:avLst/>
          </a:prstGeom>
          <a:noFill/>
          <a:ln w="9525">
            <a:noFill/>
            <a:miter lim="800000"/>
            <a:headEnd/>
            <a:tailEnd/>
          </a:ln>
          <a:effectLst/>
        </p:spPr>
        <p:txBody>
          <a:bodyPr>
            <a:spAutoFit/>
          </a:bodyPr>
          <a:lstStyle/>
          <a:p>
            <a:pPr algn="just" eaLnBrk="0" hangingPunct="0"/>
            <a:r>
              <a:rPr lang="en-US" sz="2800" b="1">
                <a:latin typeface="Times New Roman" pitchFamily="18" charset="0"/>
              </a:rPr>
              <a:t>ФОСФОР - </a:t>
            </a:r>
            <a:r>
              <a:rPr lang="en-US" sz="2800" b="1" i="1">
                <a:latin typeface="Times New Roman" pitchFamily="18" charset="0"/>
              </a:rPr>
              <a:t>Биланс фосфора и потребан унос</a:t>
            </a:r>
          </a:p>
          <a:p>
            <a:pPr algn="just" eaLnBrk="0" hangingPunct="0"/>
            <a:endParaRPr lang="en-US" sz="2400" b="1">
              <a:latin typeface="Times New Roman" pitchFamily="18" charset="0"/>
            </a:endParaRPr>
          </a:p>
          <a:p>
            <a:pPr algn="just" eaLnBrk="0" hangingPunct="0"/>
            <a:r>
              <a:rPr lang="nl-NL" sz="2400" b="1">
                <a:latin typeface="Times New Roman" pitchFamily="18" charset="0"/>
              </a:rPr>
              <a:t>ГЛАВНИ ИЗВОР</a:t>
            </a:r>
          </a:p>
          <a:p>
            <a:pPr algn="just" eaLnBrk="0" hangingPunct="0"/>
            <a:endParaRPr lang="nl-NL" sz="2400" b="1">
              <a:latin typeface="Times New Roman" pitchFamily="18" charset="0"/>
            </a:endParaRPr>
          </a:p>
          <a:p>
            <a:pPr lvl="2" algn="just" eaLnBrk="0" hangingPunct="0"/>
            <a:r>
              <a:rPr lang="nl-NL" sz="2400">
                <a:latin typeface="Symbol" pitchFamily="18" charset="2"/>
                <a:cs typeface="Times New Roman" pitchFamily="18" charset="0"/>
              </a:rPr>
              <a:t>·	</a:t>
            </a:r>
            <a:r>
              <a:rPr lang="nl-NL" sz="2400" b="1" i="1">
                <a:latin typeface="Times New Roman" pitchFamily="18" charset="0"/>
              </a:rPr>
              <a:t>Намирнице животињског порекла</a:t>
            </a:r>
            <a:endParaRPr lang="nl-NL" sz="2400" b="1">
              <a:latin typeface="Times New Roman" pitchFamily="18" charset="0"/>
            </a:endParaRPr>
          </a:p>
          <a:p>
            <a:pPr lvl="3" algn="just" eaLnBrk="0" hangingPunct="0"/>
            <a:r>
              <a:rPr lang="nl-NL" sz="2400">
                <a:latin typeface="Wingdings" pitchFamily="2" charset="2"/>
                <a:cs typeface="Times New Roman" pitchFamily="18" charset="0"/>
              </a:rPr>
              <a:t>Ø	</a:t>
            </a:r>
            <a:r>
              <a:rPr lang="nl-NL" sz="2400" b="1">
                <a:latin typeface="Times New Roman" pitchFamily="18" charset="0"/>
              </a:rPr>
              <a:t>млеко и млечни производи</a:t>
            </a:r>
          </a:p>
          <a:p>
            <a:pPr lvl="3" eaLnBrk="0" hangingPunct="0"/>
            <a:r>
              <a:rPr lang="nl-NL" sz="2400">
                <a:latin typeface="Wingdings" pitchFamily="2" charset="2"/>
                <a:cs typeface="Times New Roman" pitchFamily="18" charset="0"/>
              </a:rPr>
              <a:t>Ø	</a:t>
            </a:r>
            <a:r>
              <a:rPr lang="nl-NL" sz="2400" b="1">
                <a:latin typeface="Times New Roman" pitchFamily="18" charset="0"/>
              </a:rPr>
              <a:t>месо, јаја</a:t>
            </a:r>
          </a:p>
          <a:p>
            <a:pPr algn="just" eaLnBrk="0" hangingPunct="0"/>
            <a:endParaRPr lang="nl-NL" sz="2400" b="1">
              <a:latin typeface="Times New Roman" pitchFamily="18" charset="0"/>
            </a:endParaRPr>
          </a:p>
          <a:p>
            <a:pPr lvl="2" algn="just" eaLnBrk="0" hangingPunct="0"/>
            <a:r>
              <a:rPr lang="nl-NL" sz="2400">
                <a:latin typeface="Symbol" pitchFamily="18" charset="2"/>
                <a:cs typeface="Times New Roman" pitchFamily="18" charset="0"/>
              </a:rPr>
              <a:t>·	</a:t>
            </a:r>
            <a:r>
              <a:rPr lang="nl-NL" sz="2400" b="1" i="1">
                <a:latin typeface="Times New Roman" pitchFamily="18" charset="0"/>
              </a:rPr>
              <a:t>Намирнице биљног порекла</a:t>
            </a:r>
            <a:endParaRPr lang="nl-NL" sz="2400" b="1">
              <a:latin typeface="Times New Roman" pitchFamily="18" charset="0"/>
            </a:endParaRPr>
          </a:p>
          <a:p>
            <a:pPr lvl="3" algn="just" eaLnBrk="0" hangingPunct="0"/>
            <a:r>
              <a:rPr lang="nl-NL" sz="2400">
                <a:latin typeface="Wingdings" pitchFamily="2" charset="2"/>
                <a:cs typeface="Times New Roman" pitchFamily="18" charset="0"/>
              </a:rPr>
              <a:t>Ø	</a:t>
            </a:r>
            <a:r>
              <a:rPr lang="nl-NL" sz="2400" b="1">
                <a:latin typeface="Times New Roman" pitchFamily="18" charset="0"/>
              </a:rPr>
              <a:t>житарице</a:t>
            </a:r>
          </a:p>
          <a:p>
            <a:pPr lvl="3" eaLnBrk="0" hangingPunct="0"/>
            <a:r>
              <a:rPr lang="nl-NL" sz="2400">
                <a:latin typeface="Wingdings" pitchFamily="2" charset="2"/>
                <a:cs typeface="Times New Roman" pitchFamily="18" charset="0"/>
              </a:rPr>
              <a:t>Ø	</a:t>
            </a:r>
            <a:r>
              <a:rPr lang="nl-NL" sz="2400" b="1">
                <a:latin typeface="Times New Roman" pitchFamily="18" charset="0"/>
              </a:rPr>
              <a:t>легуминозе</a:t>
            </a:r>
          </a:p>
          <a:p>
            <a:pPr lvl="3" eaLnBrk="0" hangingPunct="0"/>
            <a:r>
              <a:rPr lang="nl-NL" sz="2400">
                <a:latin typeface="Wingdings" pitchFamily="2" charset="2"/>
                <a:cs typeface="Times New Roman" pitchFamily="18" charset="0"/>
              </a:rPr>
              <a:t>Ø	</a:t>
            </a:r>
            <a:r>
              <a:rPr lang="nl-NL" sz="2400" b="1">
                <a:latin typeface="Times New Roman" pitchFamily="18" charset="0"/>
              </a:rPr>
              <a:t>ораси</a:t>
            </a:r>
          </a:p>
          <a:p>
            <a:pPr algn="just" eaLnBrk="0" hangingPunct="0"/>
            <a:endParaRPr lang="nl-NL" sz="1600" b="1">
              <a:latin typeface="Times New Roman" pitchFamily="18" charset="0"/>
            </a:endParaRPr>
          </a:p>
        </p:txBody>
      </p:sp>
    </p:spTree>
  </p:cSld>
  <p:clrMapOvr>
    <a:masterClrMapping/>
  </p:clrMapOvr>
  <p:transition advTm="1722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611188" y="1125538"/>
            <a:ext cx="8077200" cy="4819650"/>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ФОСФОР -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фосфора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fr-FR" sz="1600" b="1" dirty="0">
              <a:latin typeface="Times New Roman" pitchFamily="18" charset="0"/>
            </a:endParaRPr>
          </a:p>
          <a:p>
            <a:pPr algn="just" eaLnBrk="0" hangingPunct="0"/>
            <a:endParaRPr lang="fr-FR" sz="2400" b="1" dirty="0">
              <a:latin typeface="Times New Roman" pitchFamily="18" charset="0"/>
            </a:endParaRPr>
          </a:p>
          <a:p>
            <a:pPr algn="just" eaLnBrk="0" hangingPunct="0"/>
            <a:r>
              <a:rPr lang="fr-FR" sz="2800" b="1" dirty="0" err="1">
                <a:latin typeface="Times New Roman" pitchFamily="18" charset="0"/>
              </a:rPr>
              <a:t>Од</a:t>
            </a:r>
            <a:r>
              <a:rPr lang="fr-FR" sz="2800" b="1" dirty="0">
                <a:latin typeface="Times New Roman" pitchFamily="18" charset="0"/>
              </a:rPr>
              <a:t> </a:t>
            </a:r>
            <a:r>
              <a:rPr lang="fr-FR" sz="2800" b="1" dirty="0" err="1">
                <a:latin typeface="Times New Roman" pitchFamily="18" charset="0"/>
              </a:rPr>
              <a:t>количине</a:t>
            </a:r>
            <a:r>
              <a:rPr lang="fr-FR" sz="2800" b="1" dirty="0">
                <a:latin typeface="Times New Roman" pitchFamily="18" charset="0"/>
              </a:rPr>
              <a:t> </a:t>
            </a:r>
            <a:r>
              <a:rPr lang="fr-FR" sz="2800" b="1" dirty="0" err="1">
                <a:latin typeface="Times New Roman" pitchFamily="18" charset="0"/>
              </a:rPr>
              <a:t>фосфора</a:t>
            </a:r>
            <a:r>
              <a:rPr lang="fr-FR" sz="2800" b="1" dirty="0">
                <a:latin typeface="Times New Roman" pitchFamily="18" charset="0"/>
              </a:rPr>
              <a:t> </a:t>
            </a:r>
            <a:r>
              <a:rPr lang="fr-FR" sz="2800" b="1" dirty="0" err="1">
                <a:latin typeface="Times New Roman" pitchFamily="18" charset="0"/>
              </a:rPr>
              <a:t>унете</a:t>
            </a:r>
            <a:r>
              <a:rPr lang="fr-FR" sz="2800" b="1" dirty="0">
                <a:latin typeface="Times New Roman" pitchFamily="18" charset="0"/>
              </a:rPr>
              <a:t> </a:t>
            </a:r>
            <a:r>
              <a:rPr lang="fr-FR" sz="2800" b="1" dirty="0" err="1">
                <a:latin typeface="Times New Roman" pitchFamily="18" charset="0"/>
              </a:rPr>
              <a:t>храном</a:t>
            </a:r>
            <a:r>
              <a:rPr lang="fr-FR" sz="2800" b="1" dirty="0">
                <a:latin typeface="Times New Roman" pitchFamily="18" charset="0"/>
              </a:rPr>
              <a:t> </a:t>
            </a:r>
            <a:r>
              <a:rPr lang="fr-FR" sz="2800" b="1" dirty="0" err="1">
                <a:latin typeface="Times New Roman" pitchFamily="18" charset="0"/>
              </a:rPr>
              <a:t>око</a:t>
            </a:r>
            <a:r>
              <a:rPr lang="fr-FR" sz="2800" b="1" dirty="0">
                <a:latin typeface="Times New Roman" pitchFamily="18" charset="0"/>
              </a:rPr>
              <a:t> 70% </a:t>
            </a:r>
            <a:r>
              <a:rPr lang="fr-FR" sz="2800" b="1" dirty="0" err="1">
                <a:latin typeface="Times New Roman" pitchFamily="18" charset="0"/>
              </a:rPr>
              <a:t>се</a:t>
            </a:r>
            <a:r>
              <a:rPr lang="fr-FR" sz="2800" b="1" dirty="0">
                <a:latin typeface="Times New Roman" pitchFamily="18" charset="0"/>
              </a:rPr>
              <a:t> </a:t>
            </a:r>
            <a:r>
              <a:rPr lang="fr-FR" sz="2800" b="1" dirty="0" err="1">
                <a:latin typeface="Times New Roman" pitchFamily="18" charset="0"/>
              </a:rPr>
              <a:t>апсорбује</a:t>
            </a:r>
            <a:r>
              <a:rPr lang="fr-FR" sz="2800" b="1" dirty="0">
                <a:latin typeface="Times New Roman" pitchFamily="18" charset="0"/>
              </a:rPr>
              <a:t>.</a:t>
            </a:r>
          </a:p>
          <a:p>
            <a:pPr algn="just" eaLnBrk="0" hangingPunct="0"/>
            <a:endParaRPr lang="fr-FR" b="1" dirty="0">
              <a:latin typeface="Times New Roman" pitchFamily="18" charset="0"/>
            </a:endParaRPr>
          </a:p>
          <a:p>
            <a:pPr algn="just" eaLnBrk="0" hangingPunct="0"/>
            <a:endParaRPr lang="nl-NL" sz="2800" b="1" dirty="0">
              <a:latin typeface="Times New Roman" pitchFamily="18" charset="0"/>
            </a:endParaRPr>
          </a:p>
          <a:p>
            <a:pPr algn="just" eaLnBrk="0" hangingPunct="0"/>
            <a:r>
              <a:rPr lang="nl-NL" sz="2800" b="1" dirty="0">
                <a:latin typeface="Times New Roman" pitchFamily="18" charset="0"/>
              </a:rPr>
              <a:t>Искористљивост </a:t>
            </a:r>
            <a:r>
              <a:rPr lang="nl-NL" sz="2800" b="1" dirty="0" smtClean="0">
                <a:latin typeface="Times New Roman" pitchFamily="18" charset="0"/>
              </a:rPr>
              <a:t>фосфора </a:t>
            </a:r>
            <a:r>
              <a:rPr lang="nl-NL" sz="2800" b="1" dirty="0">
                <a:latin typeface="Times New Roman" pitchFamily="18" charset="0"/>
              </a:rPr>
              <a:t>смањује неповољан однос калцијума и фосфора (</a:t>
            </a:r>
            <a:r>
              <a:rPr lang="nl-NL" sz="2800" b="1" i="1" dirty="0">
                <a:latin typeface="Times New Roman" pitchFamily="18" charset="0"/>
              </a:rPr>
              <a:t>већи или мањи од 2:1</a:t>
            </a:r>
            <a:r>
              <a:rPr lang="nl-NL" sz="2800" b="1" dirty="0">
                <a:latin typeface="Times New Roman" pitchFamily="18" charset="0"/>
              </a:rPr>
              <a:t>), присуство веће количине влакана (</a:t>
            </a:r>
            <a:r>
              <a:rPr lang="nl-NL" sz="2800" b="1" i="1" dirty="0">
                <a:latin typeface="Times New Roman" pitchFamily="18" charset="0"/>
              </a:rPr>
              <a:t>фитата, оксалата, танина</a:t>
            </a:r>
            <a:r>
              <a:rPr lang="nl-NL" sz="2800" b="1" dirty="0">
                <a:latin typeface="Times New Roman" pitchFamily="18" charset="0"/>
              </a:rPr>
              <a:t>), смањена концентрација витамина D.</a:t>
            </a:r>
            <a:endParaRPr lang="nl-NL" b="1" dirty="0">
              <a:latin typeface="Times New Roman" pitchFamily="18" charset="0"/>
            </a:endParaRPr>
          </a:p>
        </p:txBody>
      </p:sp>
    </p:spTree>
  </p:cSld>
  <p:clrMapOvr>
    <a:masterClrMapping/>
  </p:clrMapOvr>
  <p:transition advTm="17138"/>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468313" y="981075"/>
            <a:ext cx="8077200" cy="5248275"/>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ФОСФОР -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фосфора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fr-FR" sz="1600" b="1" dirty="0">
              <a:latin typeface="Times New Roman" pitchFamily="18" charset="0"/>
            </a:endParaRPr>
          </a:p>
          <a:p>
            <a:pPr algn="just" eaLnBrk="0" hangingPunct="0"/>
            <a:endParaRPr lang="nl-NL" sz="1600" b="1" dirty="0">
              <a:latin typeface="Times New Roman" pitchFamily="18" charset="0"/>
            </a:endParaRPr>
          </a:p>
          <a:p>
            <a:pPr algn="just" eaLnBrk="0" hangingPunct="0"/>
            <a:r>
              <a:rPr lang="nl-NL" sz="2800" b="1" dirty="0">
                <a:latin typeface="Times New Roman" pitchFamily="18" charset="0"/>
              </a:rPr>
              <a:t>Млеко и млечни производи имају најбољу искористљивост фосфора, јер је однос фосфора и калцијума </a:t>
            </a:r>
            <a:r>
              <a:rPr lang="nl-NL" sz="2800" b="1" dirty="0" smtClean="0">
                <a:latin typeface="Times New Roman" pitchFamily="18" charset="0"/>
              </a:rPr>
              <a:t>најповољнији.</a:t>
            </a:r>
            <a:endParaRPr lang="nl-NL" sz="2800" b="1" dirty="0">
              <a:latin typeface="Times New Roman" pitchFamily="18" charset="0"/>
            </a:endParaRPr>
          </a:p>
          <a:p>
            <a:pPr algn="just" eaLnBrk="0" hangingPunct="0"/>
            <a:endParaRPr lang="en-US"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Дигестивни</a:t>
            </a:r>
            <a:r>
              <a:rPr lang="en-US" sz="2800" b="1" dirty="0">
                <a:latin typeface="Times New Roman" pitchFamily="18" charset="0"/>
              </a:rPr>
              <a:t> </a:t>
            </a:r>
            <a:r>
              <a:rPr lang="en-US" sz="2800" b="1" dirty="0" err="1">
                <a:latin typeface="Times New Roman" pitchFamily="18" charset="0"/>
              </a:rPr>
              <a:t>тракт</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главни</a:t>
            </a:r>
            <a:r>
              <a:rPr lang="en-US" sz="2800" b="1" dirty="0">
                <a:latin typeface="Times New Roman" pitchFamily="18" charset="0"/>
              </a:rPr>
              <a:t> </a:t>
            </a:r>
            <a:r>
              <a:rPr lang="en-US" sz="2800" b="1" dirty="0" err="1">
                <a:latin typeface="Times New Roman" pitchFamily="18" charset="0"/>
              </a:rPr>
              <a:t>регулатор</a:t>
            </a:r>
            <a:r>
              <a:rPr lang="en-US" sz="2800" b="1" dirty="0">
                <a:latin typeface="Times New Roman" pitchFamily="18" charset="0"/>
              </a:rPr>
              <a:t> </a:t>
            </a:r>
            <a:r>
              <a:rPr lang="en-US" sz="2800" b="1" dirty="0" err="1">
                <a:latin typeface="Times New Roman" pitchFamily="18" charset="0"/>
              </a:rPr>
              <a:t>биланса</a:t>
            </a:r>
            <a:r>
              <a:rPr lang="en-US" sz="2800" b="1" dirty="0">
                <a:latin typeface="Times New Roman" pitchFamily="18" charset="0"/>
              </a:rPr>
              <a:t> </a:t>
            </a:r>
            <a:r>
              <a:rPr lang="en-US" sz="2800" b="1" dirty="0" err="1">
                <a:latin typeface="Times New Roman" pitchFamily="18" charset="0"/>
              </a:rPr>
              <a:t>фосфора</a:t>
            </a:r>
            <a:r>
              <a:rPr lang="en-US" sz="2800" b="1" dirty="0">
                <a:latin typeface="Times New Roman" pitchFamily="18" charset="0"/>
              </a:rPr>
              <a:t> у </a:t>
            </a:r>
            <a:r>
              <a:rPr lang="en-US" sz="2800" b="1" dirty="0" err="1" smtClean="0">
                <a:latin typeface="Times New Roman" pitchFamily="18" charset="0"/>
              </a:rPr>
              <a:t>организму</a:t>
            </a:r>
            <a:r>
              <a:rPr lang="en-US" sz="2800" b="1" dirty="0">
                <a:latin typeface="Times New Roman" pitchFamily="18" charset="0"/>
              </a:rPr>
              <a:t>.</a:t>
            </a:r>
          </a:p>
          <a:p>
            <a:pPr algn="just" eaLnBrk="0" hangingPunct="0"/>
            <a:endParaRPr lang="en-US" b="1" dirty="0">
              <a:latin typeface="Times New Roman" pitchFamily="18" charset="0"/>
            </a:endParaRPr>
          </a:p>
          <a:p>
            <a:pPr algn="just" eaLnBrk="0" hangingPunct="0"/>
            <a:endParaRPr lang="en-US" b="1" dirty="0">
              <a:latin typeface="Times New Roman" pitchFamily="18" charset="0"/>
            </a:endParaRPr>
          </a:p>
          <a:p>
            <a:pPr algn="just" eaLnBrk="0" hangingPunct="0"/>
            <a:r>
              <a:rPr lang="en-US" sz="2800" b="1" dirty="0" err="1">
                <a:latin typeface="Times New Roman" pitchFamily="18" charset="0"/>
              </a:rPr>
              <a:t>Нересорбован</a:t>
            </a:r>
            <a:r>
              <a:rPr lang="en-US" sz="2800" b="1" dirty="0">
                <a:latin typeface="Times New Roman" pitchFamily="18" charset="0"/>
              </a:rPr>
              <a:t> </a:t>
            </a:r>
            <a:r>
              <a:rPr lang="en-US" sz="2800" b="1" dirty="0" err="1">
                <a:latin typeface="Times New Roman" pitchFamily="18" charset="0"/>
              </a:rPr>
              <a:t>фосфор</a:t>
            </a:r>
            <a:r>
              <a:rPr lang="en-US" sz="2800" b="1" dirty="0">
                <a:latin typeface="Times New Roman" pitchFamily="18" charset="0"/>
              </a:rPr>
              <a:t> </a:t>
            </a:r>
            <a:r>
              <a:rPr lang="en-US" sz="2800" b="1" dirty="0" err="1">
                <a:latin typeface="Times New Roman" pitchFamily="18" charset="0"/>
              </a:rPr>
              <a:t>излучује</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углавном</a:t>
            </a:r>
            <a:r>
              <a:rPr lang="en-US" sz="2800" b="1" dirty="0">
                <a:latin typeface="Times New Roman" pitchFamily="18" charset="0"/>
              </a:rPr>
              <a:t> </a:t>
            </a:r>
            <a:r>
              <a:rPr lang="en-US" sz="2800" b="1" dirty="0" err="1">
                <a:latin typeface="Times New Roman" pitchFamily="18" charset="0"/>
              </a:rPr>
              <a:t>урином</a:t>
            </a:r>
            <a:r>
              <a:rPr lang="en-US" sz="2800" b="1" dirty="0">
                <a:latin typeface="Times New Roman" pitchFamily="18" charset="0"/>
              </a:rPr>
              <a:t>.</a:t>
            </a:r>
            <a:endParaRPr lang="nl-NL" b="1" dirty="0">
              <a:latin typeface="Times New Roman" pitchFamily="18" charset="0"/>
            </a:endParaRPr>
          </a:p>
        </p:txBody>
      </p:sp>
    </p:spTree>
  </p:cSld>
  <p:clrMapOvr>
    <a:masterClrMapping/>
  </p:clrMapOvr>
  <p:transition advTm="15432"/>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3"/>
          <p:cNvSpPr txBox="1">
            <a:spLocks noChangeArrowheads="1"/>
          </p:cNvSpPr>
          <p:nvPr/>
        </p:nvSpPr>
        <p:spPr bwMode="auto">
          <a:xfrm>
            <a:off x="684213" y="1125538"/>
            <a:ext cx="8077200" cy="5324535"/>
          </a:xfrm>
          <a:prstGeom prst="rect">
            <a:avLst/>
          </a:prstGeom>
          <a:noFill/>
          <a:ln w="9525">
            <a:noFill/>
            <a:miter lim="800000"/>
            <a:headEnd/>
            <a:tailEnd/>
          </a:ln>
        </p:spPr>
        <p:txBody>
          <a:bodyPr>
            <a:spAutoFit/>
          </a:bodyPr>
          <a:lstStyle/>
          <a:p>
            <a:pPr algn="just" eaLnBrk="0" hangingPunct="0"/>
            <a:r>
              <a:rPr lang="en-US" sz="2800" b="1" dirty="0">
                <a:latin typeface="Times New Roman" pitchFamily="18" charset="0"/>
              </a:rPr>
              <a:t>ФОСФОР -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фосфора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fr-FR" sz="1600" b="1" dirty="0">
              <a:latin typeface="Times New Roman" pitchFamily="18" charset="0"/>
            </a:endParaRPr>
          </a:p>
          <a:p>
            <a:pPr algn="just" eaLnBrk="0" hangingPunct="0"/>
            <a:r>
              <a:rPr lang="en-US" sz="2400" b="1" dirty="0">
                <a:latin typeface="Times New Roman" pitchFamily="18" charset="0"/>
              </a:rPr>
              <a:t>ДНЕВНЕ ПОТРЕБЕ</a:t>
            </a:r>
          </a:p>
          <a:p>
            <a:pPr algn="just" eaLnBrk="0" hangingPunct="0"/>
            <a:endParaRPr lang="en-US" sz="1600" b="1" dirty="0">
              <a:latin typeface="Times New Roman" pitchFamily="18" charset="0"/>
            </a:endParaRPr>
          </a:p>
          <a:p>
            <a:pPr algn="just" eaLnBrk="0" hangingPunct="0"/>
            <a:r>
              <a:rPr lang="en-US" sz="2400" b="1" dirty="0" err="1">
                <a:latin typeface="Times New Roman" pitchFamily="18" charset="0"/>
              </a:rPr>
              <a:t>Зависе</a:t>
            </a:r>
            <a:r>
              <a:rPr lang="en-US" sz="2400" b="1" dirty="0">
                <a:latin typeface="Times New Roman" pitchFamily="18" charset="0"/>
              </a:rPr>
              <a:t> </a:t>
            </a:r>
            <a:r>
              <a:rPr lang="en-US" sz="2400" b="1" dirty="0" err="1">
                <a:latin typeface="Times New Roman" pitchFamily="18" charset="0"/>
              </a:rPr>
              <a:t>од</a:t>
            </a:r>
            <a:r>
              <a:rPr lang="en-US" sz="2400" b="1" dirty="0">
                <a:latin typeface="Times New Roman" pitchFamily="18" charset="0"/>
              </a:rPr>
              <a:t> </a:t>
            </a:r>
            <a:r>
              <a:rPr lang="en-US" sz="2400" b="1" dirty="0" err="1">
                <a:latin typeface="Times New Roman" pitchFamily="18" charset="0"/>
              </a:rPr>
              <a:t>узраста</a:t>
            </a:r>
            <a:r>
              <a:rPr lang="en-US" sz="2400" b="1" dirty="0">
                <a:latin typeface="Times New Roman" pitchFamily="18" charset="0"/>
              </a:rPr>
              <a:t>, </a:t>
            </a:r>
            <a:r>
              <a:rPr lang="en-US" sz="2400" b="1" dirty="0" err="1">
                <a:latin typeface="Times New Roman" pitchFamily="18" charset="0"/>
              </a:rPr>
              <a:t>физиолошког</a:t>
            </a:r>
            <a:r>
              <a:rPr lang="en-US" sz="2400" b="1" dirty="0">
                <a:latin typeface="Times New Roman" pitchFamily="18" charset="0"/>
              </a:rPr>
              <a:t> </a:t>
            </a:r>
            <a:r>
              <a:rPr lang="en-US" sz="2400" b="1" dirty="0" err="1">
                <a:latin typeface="Times New Roman" pitchFamily="18" charset="0"/>
              </a:rPr>
              <a:t>стања</a:t>
            </a:r>
            <a:r>
              <a:rPr lang="en-US" sz="2400" b="1" dirty="0">
                <a:latin typeface="Times New Roman" pitchFamily="18" charset="0"/>
              </a:rPr>
              <a:t>, </a:t>
            </a:r>
            <a:r>
              <a:rPr lang="en-US" sz="2400" b="1" dirty="0" err="1">
                <a:latin typeface="Times New Roman" pitchFamily="18" charset="0"/>
              </a:rPr>
              <a:t>стања</a:t>
            </a:r>
            <a:r>
              <a:rPr lang="en-US" sz="2400" b="1" dirty="0">
                <a:latin typeface="Times New Roman" pitchFamily="18" charset="0"/>
              </a:rPr>
              <a:t> </a:t>
            </a:r>
            <a:r>
              <a:rPr lang="en-US" sz="2400" b="1" dirty="0" err="1">
                <a:latin typeface="Times New Roman" pitchFamily="18" charset="0"/>
              </a:rPr>
              <a:t>здравља</a:t>
            </a:r>
            <a:r>
              <a:rPr lang="en-US" sz="2400" b="1" dirty="0">
                <a:latin typeface="Times New Roman" pitchFamily="18" charset="0"/>
              </a:rPr>
              <a:t>. </a:t>
            </a:r>
          </a:p>
          <a:p>
            <a:pPr algn="just" eaLnBrk="0" hangingPunct="0"/>
            <a:endParaRPr lang="en-US" sz="1600" b="1" dirty="0">
              <a:latin typeface="Times New Roman" pitchFamily="18" charset="0"/>
            </a:endParaRPr>
          </a:p>
          <a:p>
            <a:pPr algn="just" eaLnBrk="0" hangingPunct="0"/>
            <a:r>
              <a:rPr lang="en-US" sz="2400" b="1" i="1" dirty="0" err="1">
                <a:latin typeface="Times New Roman" pitchFamily="18" charset="0"/>
              </a:rPr>
              <a:t>Препоручен</a:t>
            </a:r>
            <a:r>
              <a:rPr lang="en-US" sz="2400" b="1" i="1" dirty="0">
                <a:latin typeface="Times New Roman" pitchFamily="18" charset="0"/>
              </a:rPr>
              <a:t> </a:t>
            </a:r>
            <a:r>
              <a:rPr lang="en-US" sz="2400" b="1" i="1" dirty="0" err="1">
                <a:latin typeface="Times New Roman" pitchFamily="18" charset="0"/>
              </a:rPr>
              <a:t>унос</a:t>
            </a:r>
            <a:r>
              <a:rPr lang="en-US" sz="2400" b="1" i="1" dirty="0">
                <a:solidFill>
                  <a:srgbClr val="FFFFCC"/>
                </a:solidFill>
                <a:latin typeface="Times New Roman" pitchFamily="18" charset="0"/>
              </a:rPr>
              <a:t> </a:t>
            </a:r>
            <a:endParaRPr lang="en-US" sz="2400" b="1" dirty="0">
              <a:solidFill>
                <a:srgbClr val="FFFFCC"/>
              </a:solidFill>
              <a:latin typeface="Times New Roman" pitchFamily="18" charset="0"/>
            </a:endParaRPr>
          </a:p>
          <a:p>
            <a:pPr lvl="2" algn="just" eaLnBrk="0" hangingPunct="0"/>
            <a:r>
              <a:rPr lang="en-US" sz="2400" dirty="0">
                <a:latin typeface="Symbol" pitchFamily="18" charset="2"/>
                <a:cs typeface="Times New Roman" pitchFamily="18" charset="0"/>
              </a:rPr>
              <a:t>·	</a:t>
            </a:r>
            <a:r>
              <a:rPr lang="sr-Cyrl-RS" sz="2400" b="1" dirty="0" smtClean="0">
                <a:latin typeface="Times New Roman" pitchFamily="18" charset="0"/>
              </a:rPr>
              <a:t>1</a:t>
            </a:r>
            <a:r>
              <a:rPr lang="en-US" sz="2400" b="1" dirty="0" smtClean="0">
                <a:latin typeface="Times New Roman" pitchFamily="18" charset="0"/>
              </a:rPr>
              <a:t>00 </a:t>
            </a:r>
            <a:r>
              <a:rPr lang="en-US" sz="2400" b="1" dirty="0">
                <a:latin typeface="Times New Roman" pitchFamily="18" charset="0"/>
              </a:rPr>
              <a:t>mg </a:t>
            </a:r>
            <a:r>
              <a:rPr lang="en-US" sz="2400" b="1" dirty="0" err="1">
                <a:latin typeface="Times New Roman" pitchFamily="18" charset="0"/>
              </a:rPr>
              <a:t>новорођенчад</a:t>
            </a:r>
            <a:r>
              <a:rPr lang="en-US" sz="2400" b="1" dirty="0">
                <a:latin typeface="Times New Roman" pitchFamily="18" charset="0"/>
              </a:rPr>
              <a:t> </a:t>
            </a:r>
            <a:r>
              <a:rPr lang="en-US" sz="2400" b="1" dirty="0" err="1">
                <a:latin typeface="Times New Roman" pitchFamily="18" charset="0"/>
              </a:rPr>
              <a:t>до</a:t>
            </a:r>
            <a:r>
              <a:rPr lang="en-US" sz="2400" b="1" dirty="0">
                <a:latin typeface="Times New Roman" pitchFamily="18" charset="0"/>
              </a:rPr>
              <a:t> 6 </a:t>
            </a:r>
            <a:r>
              <a:rPr lang="en-US" sz="2400" b="1" dirty="0" err="1">
                <a:latin typeface="Times New Roman" pitchFamily="18" charset="0"/>
              </a:rPr>
              <a:t>месеци</a:t>
            </a:r>
            <a:r>
              <a:rPr lang="en-US" sz="2400" b="1" dirty="0">
                <a:latin typeface="Times New Roman" pitchFamily="18" charset="0"/>
              </a:rPr>
              <a:t> </a:t>
            </a:r>
            <a:r>
              <a:rPr lang="en-US" sz="2400" b="1" dirty="0" err="1">
                <a:latin typeface="Times New Roman" pitchFamily="18" charset="0"/>
              </a:rPr>
              <a:t>старости</a:t>
            </a:r>
            <a:endParaRPr lang="en-US" sz="2400" b="1" dirty="0">
              <a:latin typeface="Times New Roman" pitchFamily="18" charset="0"/>
            </a:endParaRPr>
          </a:p>
          <a:p>
            <a:pPr lvl="2" eaLnBrk="0" hangingPunct="0">
              <a:buFont typeface="Symbol"/>
              <a:buChar char="·"/>
            </a:pPr>
            <a:r>
              <a:rPr lang="sr-Cyrl-RS" sz="2400" b="1" dirty="0" smtClean="0">
                <a:latin typeface="Times New Roman" pitchFamily="18" charset="0"/>
              </a:rPr>
              <a:t>          275</a:t>
            </a:r>
            <a:r>
              <a:rPr lang="en-US" sz="2400" b="1" dirty="0" smtClean="0">
                <a:latin typeface="Times New Roman" pitchFamily="18" charset="0"/>
              </a:rPr>
              <a:t> </a:t>
            </a:r>
            <a:r>
              <a:rPr lang="en-US" sz="2400" b="1" dirty="0">
                <a:latin typeface="Times New Roman" pitchFamily="18" charset="0"/>
              </a:rPr>
              <a:t>mg </a:t>
            </a:r>
            <a:r>
              <a:rPr lang="en-US" sz="2400" b="1" dirty="0" err="1">
                <a:latin typeface="Times New Roman" pitchFamily="18" charset="0"/>
              </a:rPr>
              <a:t>новорођенчад</a:t>
            </a:r>
            <a:r>
              <a:rPr lang="en-US" sz="2400" b="1" dirty="0">
                <a:latin typeface="Times New Roman" pitchFamily="18" charset="0"/>
              </a:rPr>
              <a:t> </a:t>
            </a:r>
            <a:r>
              <a:rPr lang="en-US" sz="2400" b="1" dirty="0" err="1">
                <a:latin typeface="Times New Roman" pitchFamily="18" charset="0"/>
              </a:rPr>
              <a:t>од</a:t>
            </a:r>
            <a:r>
              <a:rPr lang="en-US" sz="2400" b="1" dirty="0">
                <a:latin typeface="Times New Roman" pitchFamily="18" charset="0"/>
              </a:rPr>
              <a:t> </a:t>
            </a:r>
            <a:r>
              <a:rPr lang="sr-Cyrl-RS" sz="2400" b="1" dirty="0" smtClean="0">
                <a:latin typeface="Times New Roman" pitchFamily="18" charset="0"/>
              </a:rPr>
              <a:t>7</a:t>
            </a:r>
            <a:r>
              <a:rPr lang="en-US" sz="2400" b="1" dirty="0" smtClean="0">
                <a:latin typeface="Times New Roman" pitchFamily="18" charset="0"/>
              </a:rPr>
              <a:t> </a:t>
            </a:r>
            <a:r>
              <a:rPr lang="en-US" sz="2400" b="1" dirty="0" err="1">
                <a:latin typeface="Times New Roman" pitchFamily="18" charset="0"/>
              </a:rPr>
              <a:t>месеци</a:t>
            </a:r>
            <a:r>
              <a:rPr lang="en-US" sz="2400" b="1" dirty="0">
                <a:latin typeface="Times New Roman" pitchFamily="18" charset="0"/>
              </a:rPr>
              <a:t> </a:t>
            </a:r>
            <a:r>
              <a:rPr lang="en-US" sz="2400" b="1" dirty="0" err="1">
                <a:latin typeface="Times New Roman" pitchFamily="18" charset="0"/>
              </a:rPr>
              <a:t>до</a:t>
            </a:r>
            <a:r>
              <a:rPr lang="en-US" sz="2400" b="1" dirty="0">
                <a:latin typeface="Times New Roman" pitchFamily="18" charset="0"/>
              </a:rPr>
              <a:t> 1 </a:t>
            </a:r>
            <a:r>
              <a:rPr lang="sr-Cyrl-RS" sz="2400" b="1" dirty="0" smtClean="0">
                <a:latin typeface="Times New Roman" pitchFamily="18" charset="0"/>
              </a:rPr>
              <a:t> </a:t>
            </a:r>
          </a:p>
          <a:p>
            <a:pPr lvl="2" eaLnBrk="0" hangingPunct="0"/>
            <a:r>
              <a:rPr lang="sr-Cyrl-RS" sz="2400" b="1" dirty="0" smtClean="0">
                <a:latin typeface="Times New Roman" pitchFamily="18" charset="0"/>
              </a:rPr>
              <a:t>             </a:t>
            </a:r>
            <a:r>
              <a:rPr lang="en-US" sz="2400" b="1" dirty="0" err="1" smtClean="0">
                <a:latin typeface="Times New Roman" pitchFamily="18" charset="0"/>
              </a:rPr>
              <a:t>год</a:t>
            </a:r>
            <a:r>
              <a:rPr lang="sr-Cyrl-RS" sz="2400" b="1" dirty="0" smtClean="0">
                <a:latin typeface="Times New Roman" pitchFamily="18" charset="0"/>
              </a:rPr>
              <a:t>. </a:t>
            </a:r>
            <a:r>
              <a:rPr lang="en-US" sz="2400" b="1" dirty="0" err="1" smtClean="0">
                <a:latin typeface="Times New Roman" pitchFamily="18" charset="0"/>
              </a:rPr>
              <a:t>старости</a:t>
            </a:r>
            <a:endParaRPr lang="en-US" sz="2400" b="1" dirty="0">
              <a:latin typeface="Times New Roman" pitchFamily="18" charset="0"/>
            </a:endParaRPr>
          </a:p>
          <a:p>
            <a:pPr lvl="2" eaLnBrk="0" hangingPunct="0"/>
            <a:r>
              <a:rPr lang="en-US" sz="2400" dirty="0">
                <a:latin typeface="Symbol" pitchFamily="18" charset="2"/>
                <a:cs typeface="Times New Roman" pitchFamily="18" charset="0"/>
              </a:rPr>
              <a:t>·	</a:t>
            </a:r>
            <a:r>
              <a:rPr lang="sr-Cyrl-RS" sz="2400" b="1" dirty="0" smtClean="0">
                <a:latin typeface="Times New Roman" pitchFamily="18" charset="0"/>
              </a:rPr>
              <a:t>460</a:t>
            </a:r>
            <a:r>
              <a:rPr lang="en-US" sz="2400" b="1" dirty="0" smtClean="0">
                <a:latin typeface="Times New Roman" pitchFamily="18" charset="0"/>
              </a:rPr>
              <a:t> </a:t>
            </a:r>
            <a:r>
              <a:rPr lang="en-US" sz="2400" b="1" dirty="0">
                <a:latin typeface="Times New Roman" pitchFamily="18" charset="0"/>
              </a:rPr>
              <a:t>mg </a:t>
            </a:r>
            <a:r>
              <a:rPr lang="en-US" sz="2400" b="1" dirty="0" err="1">
                <a:latin typeface="Times New Roman" pitchFamily="18" charset="0"/>
              </a:rPr>
              <a:t>деца</a:t>
            </a:r>
            <a:r>
              <a:rPr lang="en-US" sz="2400" b="1" dirty="0">
                <a:latin typeface="Times New Roman" pitchFamily="18" charset="0"/>
              </a:rPr>
              <a:t> </a:t>
            </a:r>
            <a:r>
              <a:rPr lang="en-US" sz="2400" b="1" dirty="0" err="1">
                <a:latin typeface="Times New Roman" pitchFamily="18" charset="0"/>
              </a:rPr>
              <a:t>од</a:t>
            </a:r>
            <a:r>
              <a:rPr lang="en-US" sz="2400" b="1" dirty="0">
                <a:latin typeface="Times New Roman" pitchFamily="18" charset="0"/>
              </a:rPr>
              <a:t> 1 </a:t>
            </a:r>
            <a:r>
              <a:rPr lang="en-US" sz="2400" b="1" dirty="0" smtClean="0">
                <a:latin typeface="Times New Roman" pitchFamily="18" charset="0"/>
              </a:rPr>
              <a:t>-</a:t>
            </a:r>
            <a:r>
              <a:rPr lang="sr-Cyrl-RS" sz="2400" b="1" dirty="0" smtClean="0">
                <a:latin typeface="Times New Roman" pitchFamily="18" charset="0"/>
              </a:rPr>
              <a:t>3</a:t>
            </a:r>
            <a:r>
              <a:rPr lang="en-US" sz="2400" b="1" dirty="0" smtClean="0">
                <a:latin typeface="Times New Roman" pitchFamily="18" charset="0"/>
              </a:rPr>
              <a:t> </a:t>
            </a:r>
            <a:r>
              <a:rPr lang="en-US" sz="2400" b="1" dirty="0" err="1">
                <a:latin typeface="Times New Roman" pitchFamily="18" charset="0"/>
              </a:rPr>
              <a:t>година</a:t>
            </a:r>
            <a:endParaRPr lang="en-US" sz="2400" b="1" dirty="0">
              <a:latin typeface="Times New Roman" pitchFamily="18" charset="0"/>
            </a:endParaRPr>
          </a:p>
          <a:p>
            <a:pPr lvl="2" eaLnBrk="0" hangingPunct="0">
              <a:buFont typeface="Symbol"/>
              <a:buChar char="·"/>
            </a:pPr>
            <a:r>
              <a:rPr lang="sr-Cyrl-RS" sz="2400" b="1" dirty="0" smtClean="0">
                <a:latin typeface="Times New Roman" pitchFamily="18" charset="0"/>
              </a:rPr>
              <a:t>          5</a:t>
            </a:r>
            <a:r>
              <a:rPr lang="en-US" sz="2400" b="1" dirty="0" smtClean="0">
                <a:latin typeface="Times New Roman" pitchFamily="18" charset="0"/>
              </a:rPr>
              <a:t>00 </a:t>
            </a:r>
            <a:r>
              <a:rPr lang="en-US" sz="2400" b="1" dirty="0">
                <a:latin typeface="Times New Roman" pitchFamily="18" charset="0"/>
              </a:rPr>
              <a:t>mg </a:t>
            </a:r>
            <a:r>
              <a:rPr lang="en-US" sz="2400" b="1" dirty="0" err="1">
                <a:latin typeface="Times New Roman" pitchFamily="18" charset="0"/>
              </a:rPr>
              <a:t>деца</a:t>
            </a:r>
            <a:r>
              <a:rPr lang="en-US" sz="2400" b="1" dirty="0">
                <a:latin typeface="Times New Roman" pitchFamily="18" charset="0"/>
              </a:rPr>
              <a:t> </a:t>
            </a:r>
            <a:r>
              <a:rPr lang="en-US" sz="2400" b="1" dirty="0" err="1">
                <a:latin typeface="Times New Roman" pitchFamily="18" charset="0"/>
              </a:rPr>
              <a:t>од</a:t>
            </a:r>
            <a:r>
              <a:rPr lang="en-US" sz="2400" b="1" dirty="0">
                <a:latin typeface="Times New Roman" pitchFamily="18" charset="0"/>
              </a:rPr>
              <a:t> </a:t>
            </a:r>
            <a:r>
              <a:rPr lang="sr-Cyrl-RS" sz="2400" b="1" dirty="0" smtClean="0">
                <a:latin typeface="Times New Roman" pitchFamily="18" charset="0"/>
              </a:rPr>
              <a:t>4</a:t>
            </a:r>
            <a:r>
              <a:rPr lang="en-US" sz="2400" b="1" dirty="0" smtClean="0">
                <a:latin typeface="Times New Roman" pitchFamily="18" charset="0"/>
              </a:rPr>
              <a:t>-</a:t>
            </a:r>
            <a:r>
              <a:rPr lang="sr-Cyrl-RS" sz="2400" b="1" dirty="0" smtClean="0">
                <a:latin typeface="Times New Roman" pitchFamily="18" charset="0"/>
              </a:rPr>
              <a:t>8</a:t>
            </a:r>
            <a:r>
              <a:rPr lang="en-US" sz="2400" b="1" dirty="0" smtClean="0">
                <a:latin typeface="Times New Roman" pitchFamily="18" charset="0"/>
              </a:rPr>
              <a:t> </a:t>
            </a:r>
            <a:r>
              <a:rPr lang="en-US" sz="2400" b="1" dirty="0" err="1" smtClean="0">
                <a:latin typeface="Times New Roman" pitchFamily="18" charset="0"/>
              </a:rPr>
              <a:t>година</a:t>
            </a:r>
            <a:endParaRPr lang="sr-Cyrl-RS" sz="2400" b="1" dirty="0" smtClean="0">
              <a:latin typeface="Times New Roman" pitchFamily="18" charset="0"/>
            </a:endParaRPr>
          </a:p>
          <a:p>
            <a:pPr lvl="2" eaLnBrk="0" hangingPunct="0">
              <a:buFont typeface="Symbol"/>
              <a:buChar char="·"/>
            </a:pPr>
            <a:r>
              <a:rPr lang="sr-Cyrl-RS" sz="2400" b="1" dirty="0" smtClean="0">
                <a:latin typeface="Times New Roman" pitchFamily="18" charset="0"/>
              </a:rPr>
              <a:t>          1250 дечаци  идевојчиће од 9-18 година </a:t>
            </a:r>
            <a:endParaRPr lang="en-US" sz="2400" b="1" dirty="0">
              <a:latin typeface="Times New Roman" pitchFamily="18" charset="0"/>
            </a:endParaRPr>
          </a:p>
          <a:p>
            <a:pPr lvl="2" eaLnBrk="0" hangingPunct="0"/>
            <a:r>
              <a:rPr lang="en-US" sz="2400" dirty="0">
                <a:latin typeface="Symbol" pitchFamily="18" charset="2"/>
                <a:cs typeface="Times New Roman" pitchFamily="18" charset="0"/>
              </a:rPr>
              <a:t>·	</a:t>
            </a:r>
            <a:r>
              <a:rPr lang="sr-Cyrl-RS" sz="2400" b="1" dirty="0" smtClean="0">
                <a:latin typeface="Times New Roman" pitchFamily="18" charset="0"/>
              </a:rPr>
              <a:t>7</a:t>
            </a:r>
            <a:r>
              <a:rPr lang="en-US" sz="2400" b="1" dirty="0" smtClean="0">
                <a:latin typeface="Times New Roman" pitchFamily="18" charset="0"/>
              </a:rPr>
              <a:t>00 </a:t>
            </a:r>
            <a:r>
              <a:rPr lang="en-US" sz="2400" b="1" dirty="0">
                <a:latin typeface="Times New Roman" pitchFamily="18" charset="0"/>
              </a:rPr>
              <a:t>mg </a:t>
            </a:r>
            <a:r>
              <a:rPr lang="en-US" sz="2400" b="1" dirty="0" err="1">
                <a:latin typeface="Times New Roman" pitchFamily="18" charset="0"/>
              </a:rPr>
              <a:t>одрасли</a:t>
            </a:r>
            <a:endParaRPr lang="en-US" sz="2400" b="1" dirty="0">
              <a:latin typeface="Times New Roman" pitchFamily="18" charset="0"/>
            </a:endParaRPr>
          </a:p>
          <a:p>
            <a:pPr lvl="2" eaLnBrk="0" hangingPunct="0"/>
            <a:r>
              <a:rPr lang="en-US" sz="2400" dirty="0">
                <a:latin typeface="Symbol" pitchFamily="18" charset="2"/>
                <a:cs typeface="Times New Roman" pitchFamily="18" charset="0"/>
              </a:rPr>
              <a:t>·	</a:t>
            </a:r>
            <a:r>
              <a:rPr lang="sr-Cyrl-RS" sz="2400" b="1" dirty="0" smtClean="0">
                <a:latin typeface="Symbol" pitchFamily="18" charset="2"/>
                <a:cs typeface="Times New Roman" pitchFamily="18" charset="0"/>
              </a:rPr>
              <a:t>700</a:t>
            </a:r>
            <a:r>
              <a:rPr lang="sr-Cyrl-RS" sz="2400" dirty="0" smtClean="0">
                <a:latin typeface="Symbol" pitchFamily="18" charset="2"/>
                <a:cs typeface="Times New Roman" pitchFamily="18" charset="0"/>
              </a:rPr>
              <a:t>-</a:t>
            </a:r>
            <a:r>
              <a:rPr lang="en-US" sz="2400" b="1" dirty="0" smtClean="0">
                <a:latin typeface="Times New Roman" pitchFamily="18" charset="0"/>
              </a:rPr>
              <a:t>12</a:t>
            </a:r>
            <a:r>
              <a:rPr lang="sr-Cyrl-RS" sz="2400" b="1" dirty="0" smtClean="0">
                <a:latin typeface="Times New Roman" pitchFamily="18" charset="0"/>
              </a:rPr>
              <a:t>5</a:t>
            </a:r>
            <a:r>
              <a:rPr lang="en-US" sz="2400" b="1" dirty="0" smtClean="0">
                <a:latin typeface="Times New Roman" pitchFamily="18" charset="0"/>
              </a:rPr>
              <a:t>0 </a:t>
            </a:r>
            <a:r>
              <a:rPr lang="en-US" sz="2400" b="1" dirty="0">
                <a:latin typeface="Times New Roman" pitchFamily="18" charset="0"/>
              </a:rPr>
              <a:t>mg </a:t>
            </a:r>
            <a:r>
              <a:rPr lang="en-US" sz="2400" b="1" dirty="0" err="1">
                <a:latin typeface="Times New Roman" pitchFamily="18" charset="0"/>
              </a:rPr>
              <a:t>труднице</a:t>
            </a:r>
            <a:r>
              <a:rPr lang="en-US" sz="2400" b="1" dirty="0">
                <a:latin typeface="Times New Roman" pitchFamily="18" charset="0"/>
              </a:rPr>
              <a:t>, </a:t>
            </a:r>
            <a:r>
              <a:rPr lang="en-US" sz="2400" b="1" dirty="0" err="1">
                <a:latin typeface="Times New Roman" pitchFamily="18" charset="0"/>
              </a:rPr>
              <a:t>дојиље</a:t>
            </a:r>
            <a:endParaRPr lang="nl-NL" sz="2800" b="1" dirty="0">
              <a:latin typeface="Times New Roman" pitchFamily="18" charset="0"/>
            </a:endParaRPr>
          </a:p>
        </p:txBody>
      </p:sp>
    </p:spTree>
  </p:cSld>
  <p:clrMapOvr>
    <a:masterClrMapping/>
  </p:clrMapOvr>
  <p:transition advTm="12221"/>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95288" y="1341438"/>
            <a:ext cx="8077200" cy="4862870"/>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ФОСФОР И ЗДРАВЉЕ</a:t>
            </a:r>
          </a:p>
          <a:p>
            <a:pPr algn="just" eaLnBrk="0" hangingPunct="0"/>
            <a:endParaRPr lang="en-US" b="1" dirty="0">
              <a:latin typeface="Times New Roman" pitchFamily="18" charset="0"/>
            </a:endParaRPr>
          </a:p>
          <a:p>
            <a:pPr algn="just" eaLnBrk="0" hangingPunct="0"/>
            <a:r>
              <a:rPr lang="en-US" sz="2400" b="1" i="1" dirty="0" err="1">
                <a:latin typeface="Times New Roman" pitchFamily="18" charset="0"/>
              </a:rPr>
              <a:t>Дефицит</a:t>
            </a:r>
            <a:endParaRPr lang="en-US" sz="2400" b="1" i="1" dirty="0">
              <a:latin typeface="Times New Roman" pitchFamily="18" charset="0"/>
            </a:endParaRPr>
          </a:p>
          <a:p>
            <a:pPr algn="just" eaLnBrk="0" hangingPunct="0"/>
            <a:endParaRPr lang="en-US" sz="1600" b="1" dirty="0">
              <a:latin typeface="Times New Roman" pitchFamily="18" charset="0"/>
            </a:endParaRPr>
          </a:p>
          <a:p>
            <a:pPr lvl="1" algn="just" eaLnBrk="0" hangingPunct="0"/>
            <a:r>
              <a:rPr lang="en-US" sz="2400" b="1" dirty="0" err="1">
                <a:latin typeface="Times New Roman" pitchFamily="18" charset="0"/>
              </a:rPr>
              <a:t>Недовољан</a:t>
            </a:r>
            <a:r>
              <a:rPr lang="en-US" sz="2400" b="1" dirty="0">
                <a:latin typeface="Times New Roman" pitchFamily="18" charset="0"/>
              </a:rPr>
              <a:t> </a:t>
            </a:r>
            <a:r>
              <a:rPr lang="en-US" sz="2400" b="1" dirty="0" err="1">
                <a:latin typeface="Times New Roman" pitchFamily="18" charset="0"/>
              </a:rPr>
              <a:t>унос</a:t>
            </a:r>
            <a:r>
              <a:rPr lang="en-US" sz="2400" b="1" dirty="0">
                <a:latin typeface="Times New Roman" pitchFamily="18" charset="0"/>
              </a:rPr>
              <a:t> </a:t>
            </a:r>
            <a:r>
              <a:rPr lang="en-US" sz="2400" b="1" dirty="0" err="1">
                <a:latin typeface="Times New Roman" pitchFamily="18" charset="0"/>
              </a:rPr>
              <a:t>скоро</a:t>
            </a:r>
            <a:r>
              <a:rPr lang="en-US" sz="2400" b="1" dirty="0">
                <a:latin typeface="Times New Roman" pitchFamily="18" charset="0"/>
              </a:rPr>
              <a:t> </a:t>
            </a:r>
            <a:r>
              <a:rPr lang="en-US" sz="2400" b="1" dirty="0" err="1">
                <a:latin typeface="Times New Roman" pitchFamily="18" charset="0"/>
              </a:rPr>
              <a:t>да</a:t>
            </a:r>
            <a:r>
              <a:rPr lang="en-US" sz="2400" b="1" dirty="0">
                <a:latin typeface="Times New Roman" pitchFamily="18" charset="0"/>
              </a:rPr>
              <a:t> </a:t>
            </a:r>
            <a:r>
              <a:rPr lang="en-US" sz="2400" b="1" dirty="0" err="1">
                <a:latin typeface="Times New Roman" pitchFamily="18" charset="0"/>
              </a:rPr>
              <a:t>није</a:t>
            </a:r>
            <a:r>
              <a:rPr lang="en-US" sz="2400" b="1" dirty="0">
                <a:latin typeface="Times New Roman" pitchFamily="18" charset="0"/>
              </a:rPr>
              <a:t> </a:t>
            </a:r>
            <a:r>
              <a:rPr lang="en-US" sz="2400" b="1" dirty="0" err="1">
                <a:latin typeface="Times New Roman" pitchFamily="18" charset="0"/>
              </a:rPr>
              <a:t>забележен</a:t>
            </a:r>
            <a:r>
              <a:rPr lang="en-US" sz="2400" b="1" dirty="0">
                <a:latin typeface="Times New Roman" pitchFamily="18" charset="0"/>
              </a:rPr>
              <a:t>. </a:t>
            </a:r>
            <a:r>
              <a:rPr lang="nl-NL" sz="2400" b="1" dirty="0">
                <a:latin typeface="Times New Roman" pitchFamily="18" charset="0"/>
              </a:rPr>
              <a:t>Могућ је </a:t>
            </a:r>
            <a:r>
              <a:rPr lang="nl-NL" sz="2400" b="1" dirty="0" smtClean="0">
                <a:latin typeface="Times New Roman" pitchFamily="18" charset="0"/>
              </a:rPr>
              <a:t>ако</a:t>
            </a:r>
            <a:r>
              <a:rPr lang="sr-Cyrl-RS" sz="2400" b="1" dirty="0" smtClean="0">
                <a:latin typeface="Times New Roman" pitchFamily="18" charset="0"/>
              </a:rPr>
              <a:t> постоји </a:t>
            </a:r>
            <a:r>
              <a:rPr lang="nl-NL" sz="2400" b="1" dirty="0" smtClean="0">
                <a:latin typeface="Times New Roman" pitchFamily="18" charset="0"/>
              </a:rPr>
              <a:t>унос</a:t>
            </a:r>
            <a:r>
              <a:rPr lang="sr-Cyrl-RS" sz="2400" b="1" dirty="0" smtClean="0">
                <a:latin typeface="Times New Roman" pitchFamily="18" charset="0"/>
              </a:rPr>
              <a:t> лекова који везују фосфор, што се манифестује мишићном слабошћу и боловима у костима.</a:t>
            </a:r>
            <a:endParaRPr lang="nl-NL" sz="2400" b="1" dirty="0">
              <a:latin typeface="Times New Roman" pitchFamily="18" charset="0"/>
            </a:endParaRPr>
          </a:p>
          <a:p>
            <a:pPr algn="just" eaLnBrk="0" hangingPunct="0"/>
            <a:endParaRPr lang="nl-NL" sz="1600" b="1" dirty="0">
              <a:latin typeface="Times New Roman" pitchFamily="18" charset="0"/>
            </a:endParaRPr>
          </a:p>
          <a:p>
            <a:pPr algn="just" eaLnBrk="0" hangingPunct="0"/>
            <a:r>
              <a:rPr lang="nl-NL" sz="2400" b="1" i="1" dirty="0">
                <a:latin typeface="Times New Roman" pitchFamily="18" charset="0"/>
              </a:rPr>
              <a:t>Токсичност</a:t>
            </a:r>
          </a:p>
          <a:p>
            <a:pPr algn="just" eaLnBrk="0" hangingPunct="0"/>
            <a:endParaRPr lang="nl-NL" sz="1600" b="1" dirty="0">
              <a:latin typeface="Times New Roman" pitchFamily="18" charset="0"/>
            </a:endParaRPr>
          </a:p>
          <a:p>
            <a:pPr lvl="1" algn="just" eaLnBrk="0" hangingPunct="0"/>
            <a:r>
              <a:rPr lang="nl-NL" sz="2400" b="1" dirty="0">
                <a:latin typeface="Times New Roman" pitchFamily="18" charset="0"/>
              </a:rPr>
              <a:t>Вероватноћа да се унесе прекомерна доза фосфора је могућа, ако у исхрани доминирају индустријски произведене намирнице којима су додати фосфати</a:t>
            </a:r>
            <a:r>
              <a:rPr lang="nl-NL" sz="2400" b="1" dirty="0" smtClean="0">
                <a:latin typeface="Times New Roman" pitchFamily="18" charset="0"/>
              </a:rPr>
              <a:t>.</a:t>
            </a:r>
            <a:endParaRPr lang="nl-NL" sz="2400" b="1" dirty="0">
              <a:latin typeface="Times New Roman" pitchFamily="18" charset="0"/>
            </a:endParaRPr>
          </a:p>
        </p:txBody>
      </p:sp>
    </p:spTree>
  </p:cSld>
  <p:clrMapOvr>
    <a:masterClrMapping/>
  </p:clrMapOvr>
  <p:transition advTm="16011"/>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468313" y="1268413"/>
            <a:ext cx="8077200" cy="3539430"/>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МАГНЕЗИЈУМ - </a:t>
            </a:r>
            <a:r>
              <a:rPr lang="en-US" sz="2800" b="1" dirty="0" err="1">
                <a:latin typeface="Times New Roman" pitchFamily="18" charset="0"/>
              </a:rPr>
              <a:t>значај</a:t>
            </a:r>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Магнезијум</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изразити</a:t>
            </a:r>
            <a:r>
              <a:rPr lang="en-US" sz="2800" b="1" dirty="0">
                <a:latin typeface="Times New Roman" pitchFamily="18" charset="0"/>
              </a:rPr>
              <a:t> </a:t>
            </a:r>
            <a:r>
              <a:rPr lang="en-US" sz="2800" b="1" dirty="0" err="1">
                <a:latin typeface="Times New Roman" pitchFamily="18" charset="0"/>
              </a:rPr>
              <a:t>интрацелуларни</a:t>
            </a:r>
            <a:r>
              <a:rPr lang="en-US" sz="2800" b="1" dirty="0">
                <a:latin typeface="Times New Roman" pitchFamily="18" charset="0"/>
              </a:rPr>
              <a:t> </a:t>
            </a:r>
            <a:r>
              <a:rPr lang="en-US" sz="2800" b="1" dirty="0" err="1">
                <a:latin typeface="Times New Roman" pitchFamily="18" charset="0"/>
              </a:rPr>
              <a:t>катјон</a:t>
            </a:r>
            <a:r>
              <a:rPr lang="en-US" sz="2800" b="1" dirty="0">
                <a:latin typeface="Times New Roman" pitchFamily="18" charset="0"/>
              </a:rPr>
              <a:t>. У </a:t>
            </a:r>
            <a:r>
              <a:rPr lang="sr-Cyrl-RS" sz="2800" b="1" dirty="0" smtClean="0">
                <a:latin typeface="Times New Roman" pitchFamily="18" charset="0"/>
              </a:rPr>
              <a:t>највећој мери је заступљен у костима и мишићима. </a:t>
            </a:r>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endParaRPr lang="en-US" sz="2800" b="1" dirty="0">
              <a:latin typeface="Times New Roman" pitchFamily="18" charset="0"/>
            </a:endParaRPr>
          </a:p>
        </p:txBody>
      </p:sp>
    </p:spTree>
  </p:cSld>
  <p:clrMapOvr>
    <a:masterClrMapping/>
  </p:clrMapOvr>
  <p:transition advTm="14517"/>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755650" y="1227138"/>
            <a:ext cx="8077200" cy="4216539"/>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МАГНЕЗИЈУМ - </a:t>
            </a:r>
            <a:r>
              <a:rPr lang="en-US" sz="2800" b="1" dirty="0" err="1">
                <a:latin typeface="Times New Roman" pitchFamily="18" charset="0"/>
              </a:rPr>
              <a:t>улога</a:t>
            </a:r>
            <a:endParaRPr lang="en-US" sz="2800" b="1" i="1" dirty="0">
              <a:latin typeface="Times New Roman" pitchFamily="18" charset="0"/>
            </a:endParaRPr>
          </a:p>
          <a:p>
            <a:pPr algn="just" eaLnBrk="0" hangingPunct="0"/>
            <a:endParaRPr lang="en-US" sz="2400" b="1" dirty="0">
              <a:latin typeface="Times New Roman" pitchFamily="18" charset="0"/>
            </a:endParaRPr>
          </a:p>
          <a:p>
            <a:pPr algn="just" eaLnBrk="0" hangingPunct="0"/>
            <a:r>
              <a:rPr lang="en-US" sz="2400" b="1" dirty="0" err="1">
                <a:latin typeface="Times New Roman" pitchFamily="18" charset="0"/>
              </a:rPr>
              <a:t>Главна</a:t>
            </a:r>
            <a:r>
              <a:rPr lang="en-US" sz="2400" b="1" dirty="0">
                <a:latin typeface="Times New Roman" pitchFamily="18" charset="0"/>
              </a:rPr>
              <a:t> </a:t>
            </a:r>
            <a:r>
              <a:rPr lang="en-US" sz="2400" b="1" dirty="0" err="1">
                <a:latin typeface="Times New Roman" pitchFamily="18" charset="0"/>
              </a:rPr>
              <a:t>улога</a:t>
            </a:r>
            <a:r>
              <a:rPr lang="en-US" sz="2400" b="1" dirty="0">
                <a:latin typeface="Times New Roman" pitchFamily="18" charset="0"/>
              </a:rPr>
              <a:t> </a:t>
            </a:r>
            <a:r>
              <a:rPr lang="en-US" sz="2400" b="1" dirty="0" err="1">
                <a:latin typeface="Times New Roman" pitchFamily="18" charset="0"/>
              </a:rPr>
              <a:t>му</a:t>
            </a:r>
            <a:r>
              <a:rPr lang="en-US" sz="2400" b="1" dirty="0">
                <a:latin typeface="Times New Roman" pitchFamily="18" charset="0"/>
              </a:rPr>
              <a:t> </a:t>
            </a:r>
            <a:r>
              <a:rPr lang="en-US" sz="2400" b="1" dirty="0" err="1">
                <a:latin typeface="Times New Roman" pitchFamily="18" charset="0"/>
              </a:rPr>
              <a:t>је</a:t>
            </a:r>
            <a:r>
              <a:rPr lang="en-US" sz="2400" b="1" dirty="0">
                <a:latin typeface="Times New Roman" pitchFamily="18" charset="0"/>
              </a:rPr>
              <a:t> у </a:t>
            </a:r>
            <a:r>
              <a:rPr lang="en-US" sz="2400" b="1" dirty="0" err="1">
                <a:latin typeface="Times New Roman" pitchFamily="18" charset="0"/>
              </a:rPr>
              <a:t>градњи</a:t>
            </a:r>
            <a:r>
              <a:rPr lang="en-US" sz="2400" b="1" dirty="0">
                <a:latin typeface="Times New Roman" pitchFamily="18" charset="0"/>
              </a:rPr>
              <a:t> </a:t>
            </a:r>
            <a:r>
              <a:rPr lang="en-US" sz="2400" b="1" dirty="0" err="1" smtClean="0">
                <a:latin typeface="Times New Roman" pitchFamily="18" charset="0"/>
              </a:rPr>
              <a:t>костију</a:t>
            </a:r>
            <a:r>
              <a:rPr lang="sr-Cyrl-RS" sz="2400" b="1" dirty="0" smtClean="0">
                <a:latin typeface="Times New Roman" pitchFamily="18" charset="0"/>
              </a:rPr>
              <a:t>. </a:t>
            </a:r>
            <a:r>
              <a:rPr lang="de-DE" sz="2400" b="1" dirty="0" smtClean="0">
                <a:latin typeface="Times New Roman" pitchFamily="18" charset="0"/>
              </a:rPr>
              <a:t>Битан </a:t>
            </a:r>
            <a:r>
              <a:rPr lang="de-DE" sz="2400" b="1" dirty="0">
                <a:latin typeface="Times New Roman" pitchFamily="18" charset="0"/>
              </a:rPr>
              <a:t>је и:</a:t>
            </a:r>
          </a:p>
          <a:p>
            <a:pPr algn="just" eaLnBrk="0" hangingPunct="0"/>
            <a:endParaRPr lang="de-DE" sz="2400" b="1" dirty="0">
              <a:latin typeface="Times New Roman" pitchFamily="18" charset="0"/>
            </a:endParaRPr>
          </a:p>
          <a:p>
            <a:pPr lvl="2" algn="just" eaLnBrk="0" hangingPunct="0"/>
            <a:r>
              <a:rPr lang="de-DE" sz="2400" dirty="0">
                <a:latin typeface="Symbol" pitchFamily="18" charset="2"/>
                <a:cs typeface="Times New Roman" pitchFamily="18" charset="0"/>
              </a:rPr>
              <a:t>·	</a:t>
            </a:r>
            <a:r>
              <a:rPr lang="de-DE" sz="2400" b="1" dirty="0">
                <a:latin typeface="Times New Roman" pitchFamily="18" charset="0"/>
              </a:rPr>
              <a:t>као ензимски активатор за продукцију енергије</a:t>
            </a:r>
          </a:p>
          <a:p>
            <a:pPr lvl="2" eaLnBrk="0" hangingPunct="0"/>
            <a:r>
              <a:rPr lang="de-DE" sz="2400" dirty="0">
                <a:latin typeface="Symbol" pitchFamily="18" charset="2"/>
                <a:cs typeface="Times New Roman" pitchFamily="18" charset="0"/>
              </a:rPr>
              <a:t>·	</a:t>
            </a:r>
            <a:r>
              <a:rPr lang="de-DE" sz="2400" b="1" dirty="0">
                <a:latin typeface="Times New Roman" pitchFamily="18" charset="0"/>
              </a:rPr>
              <a:t>у синтези протеина</a:t>
            </a:r>
          </a:p>
          <a:p>
            <a:pPr lvl="2" eaLnBrk="0" hangingPunct="0"/>
            <a:r>
              <a:rPr lang="de-DE" sz="2400" dirty="0">
                <a:latin typeface="Symbol" pitchFamily="18" charset="2"/>
                <a:cs typeface="Times New Roman" pitchFamily="18" charset="0"/>
              </a:rPr>
              <a:t>·	</a:t>
            </a:r>
            <a:r>
              <a:rPr lang="sr-Cyrl-RS" sz="2400" b="1" dirty="0" smtClean="0">
                <a:latin typeface="Times New Roman" pitchFamily="18" charset="0"/>
                <a:cs typeface="Times New Roman" pitchFamily="18" charset="0"/>
              </a:rPr>
              <a:t>коагулацији крви, минерализацији костију</a:t>
            </a:r>
            <a:endParaRPr lang="de-DE" sz="2400" b="1" dirty="0">
              <a:latin typeface="Times New Roman" pitchFamily="18" charset="0"/>
            </a:endParaRPr>
          </a:p>
          <a:p>
            <a:pPr lvl="2" algn="just" eaLnBrk="0" hangingPunct="0"/>
            <a:r>
              <a:rPr lang="de-DE" sz="2400" dirty="0">
                <a:latin typeface="Symbol" pitchFamily="18" charset="2"/>
                <a:cs typeface="Times New Roman" pitchFamily="18" charset="0"/>
              </a:rPr>
              <a:t>·	</a:t>
            </a:r>
            <a:r>
              <a:rPr lang="de-DE" sz="2400" b="1" dirty="0">
                <a:latin typeface="Times New Roman" pitchFamily="18" charset="0"/>
              </a:rPr>
              <a:t>одржање биоелектричног потенцијала ћелијске мембране, функцију натријумско-калијумске пум</a:t>
            </a:r>
            <a:r>
              <a:rPr lang="sr-Cyrl-CS" sz="2400" b="1" dirty="0">
                <a:latin typeface="Times New Roman" pitchFamily="18" charset="0"/>
              </a:rPr>
              <a:t>пе</a:t>
            </a:r>
            <a:r>
              <a:rPr lang="sr-Cyrl-CS" sz="2400" b="1" dirty="0">
                <a:solidFill>
                  <a:srgbClr val="FFFFCC"/>
                </a:solidFill>
                <a:latin typeface="Times New Roman" pitchFamily="18" charset="0"/>
              </a:rPr>
              <a:t>.</a:t>
            </a:r>
            <a:endParaRPr lang="nl-NL" sz="2400" b="1" dirty="0">
              <a:solidFill>
                <a:srgbClr val="FFFFCC"/>
              </a:solidFill>
              <a:latin typeface="Times New Roman" pitchFamily="18" charset="0"/>
            </a:endParaRPr>
          </a:p>
        </p:txBody>
      </p:sp>
    </p:spTree>
  </p:cSld>
  <p:clrMapOvr>
    <a:masterClrMapping/>
  </p:clrMapOvr>
  <p:transition advTm="23569"/>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755650" y="642919"/>
            <a:ext cx="8077200" cy="4770537"/>
          </a:xfrm>
          <a:prstGeom prst="rect">
            <a:avLst/>
          </a:prstGeom>
          <a:noFill/>
          <a:ln w="9525">
            <a:noFill/>
            <a:miter lim="800000"/>
            <a:headEnd/>
            <a:tailEnd/>
          </a:ln>
          <a:effectLst/>
        </p:spPr>
        <p:txBody>
          <a:bodyPr wrap="square">
            <a:spAutoFit/>
          </a:bodyPr>
          <a:lstStyle/>
          <a:p>
            <a:pPr algn="just" eaLnBrk="0" hangingPunct="0"/>
            <a:r>
              <a:rPr lang="en-US" sz="2800" b="1" dirty="0">
                <a:latin typeface="Times New Roman" pitchFamily="18" charset="0"/>
              </a:rPr>
              <a:t>МАГНЕЗИЈУМ - </a:t>
            </a:r>
            <a:r>
              <a:rPr lang="en-US" sz="2800" b="1" dirty="0" err="1">
                <a:latin typeface="Times New Roman" pitchFamily="18" charset="0"/>
              </a:rPr>
              <a:t>Биланс</a:t>
            </a:r>
            <a:r>
              <a:rPr lang="en-US" sz="2800" b="1" dirty="0">
                <a:latin typeface="Times New Roman" pitchFamily="18" charset="0"/>
              </a:rPr>
              <a:t> </a:t>
            </a:r>
            <a:r>
              <a:rPr lang="en-US" sz="2800" b="1" dirty="0" err="1">
                <a:latin typeface="Times New Roman" pitchFamily="18" charset="0"/>
              </a:rPr>
              <a:t>магнезијум</a:t>
            </a:r>
            <a:r>
              <a:rPr lang="en-US" sz="2800" b="1" dirty="0">
                <a:latin typeface="Times New Roman" pitchFamily="18" charset="0"/>
              </a:rPr>
              <a:t> и </a:t>
            </a:r>
            <a:r>
              <a:rPr lang="en-US" sz="2800" b="1" dirty="0" err="1">
                <a:latin typeface="Times New Roman" pitchFamily="18" charset="0"/>
              </a:rPr>
              <a:t>потребан</a:t>
            </a:r>
            <a:r>
              <a:rPr lang="en-US" sz="2800" b="1" dirty="0">
                <a:latin typeface="Times New Roman" pitchFamily="18" charset="0"/>
              </a:rPr>
              <a:t> </a:t>
            </a:r>
            <a:r>
              <a:rPr lang="en-US" sz="2800" b="1" dirty="0" err="1">
                <a:latin typeface="Times New Roman" pitchFamily="18" charset="0"/>
              </a:rPr>
              <a:t>унос</a:t>
            </a:r>
            <a:endParaRPr lang="en-US" sz="2400" b="1" i="1" dirty="0">
              <a:latin typeface="Times New Roman" pitchFamily="18" charset="0"/>
            </a:endParaRPr>
          </a:p>
          <a:p>
            <a:pPr algn="just" eaLnBrk="0" hangingPunct="0"/>
            <a:endParaRPr lang="nl-NL" sz="2400" b="1" dirty="0">
              <a:latin typeface="Times New Roman" pitchFamily="18" charset="0"/>
            </a:endParaRPr>
          </a:p>
          <a:p>
            <a:pPr algn="just" eaLnBrk="0" hangingPunct="0"/>
            <a:r>
              <a:rPr lang="nl-NL" sz="2800" b="1" dirty="0">
                <a:latin typeface="Times New Roman" pitchFamily="18" charset="0"/>
              </a:rPr>
              <a:t>ГЛАВНИ ИЗВОР</a:t>
            </a:r>
          </a:p>
          <a:p>
            <a:pPr algn="just" eaLnBrk="0" hangingPunct="0"/>
            <a:endParaRPr lang="nl-NL" sz="2800" b="1" dirty="0">
              <a:latin typeface="Times New Roman" pitchFamily="18" charset="0"/>
            </a:endParaRPr>
          </a:p>
          <a:p>
            <a:pPr lvl="2" algn="just" eaLnBrk="0" hangingPunct="0"/>
            <a:r>
              <a:rPr lang="nl-NL" sz="2800" dirty="0">
                <a:latin typeface="Symbol" pitchFamily="18" charset="2"/>
                <a:cs typeface="Times New Roman" pitchFamily="18" charset="0"/>
              </a:rPr>
              <a:t>·	</a:t>
            </a:r>
            <a:r>
              <a:rPr lang="nl-NL" sz="2800" b="1" i="1" dirty="0">
                <a:latin typeface="Times New Roman" pitchFamily="18" charset="0"/>
              </a:rPr>
              <a:t>Намирнице биљног порекла</a:t>
            </a:r>
          </a:p>
          <a:p>
            <a:pPr algn="just" eaLnBrk="0" hangingPunct="0"/>
            <a:endParaRPr lang="nl-NL" sz="2800" b="1" dirty="0">
              <a:latin typeface="Times New Roman" pitchFamily="18" charset="0"/>
            </a:endParaRPr>
          </a:p>
          <a:p>
            <a:pPr lvl="3" algn="just" eaLnBrk="0" hangingPunct="0"/>
            <a:r>
              <a:rPr lang="nl-NL" sz="2800" dirty="0">
                <a:latin typeface="Wingdings" pitchFamily="2" charset="2"/>
                <a:cs typeface="Times New Roman" pitchFamily="18" charset="0"/>
              </a:rPr>
              <a:t>Ø	</a:t>
            </a:r>
            <a:r>
              <a:rPr lang="nl-NL" sz="2800" b="1" dirty="0">
                <a:latin typeface="Times New Roman" pitchFamily="18" charset="0"/>
              </a:rPr>
              <a:t>зелено поврће (</a:t>
            </a:r>
            <a:r>
              <a:rPr lang="nl-NL" sz="2800" b="1" i="1" dirty="0">
                <a:latin typeface="Times New Roman" pitchFamily="18" charset="0"/>
              </a:rPr>
              <a:t>зелена салата, спанаћ, блитва</a:t>
            </a:r>
            <a:r>
              <a:rPr lang="nl-NL" sz="2800" b="1" dirty="0">
                <a:latin typeface="Times New Roman" pitchFamily="18" charset="0"/>
              </a:rPr>
              <a:t>)</a:t>
            </a:r>
          </a:p>
          <a:p>
            <a:pPr lvl="3" eaLnBrk="0" hangingPunct="0"/>
            <a:r>
              <a:rPr lang="nl-NL" sz="2800" dirty="0">
                <a:latin typeface="Wingdings" pitchFamily="2" charset="2"/>
                <a:cs typeface="Times New Roman" pitchFamily="18" charset="0"/>
              </a:rPr>
              <a:t>Ø	</a:t>
            </a:r>
            <a:r>
              <a:rPr lang="nl-NL" sz="2800" b="1" dirty="0">
                <a:latin typeface="Times New Roman" pitchFamily="18" charset="0"/>
              </a:rPr>
              <a:t>махунасто поврће (</a:t>
            </a:r>
            <a:r>
              <a:rPr lang="nl-NL" sz="2800" b="1" i="1" dirty="0">
                <a:latin typeface="Times New Roman" pitchFamily="18" charset="0"/>
              </a:rPr>
              <a:t>соја, пасуљ</a:t>
            </a:r>
            <a:r>
              <a:rPr lang="nl-NL" sz="2800" b="1" dirty="0">
                <a:latin typeface="Times New Roman" pitchFamily="18" charset="0"/>
              </a:rPr>
              <a:t>) </a:t>
            </a:r>
          </a:p>
          <a:p>
            <a:pPr lvl="3" eaLnBrk="0" hangingPunct="0"/>
            <a:r>
              <a:rPr lang="nl-NL" sz="2800" dirty="0">
                <a:latin typeface="Wingdings" pitchFamily="2" charset="2"/>
                <a:cs typeface="Times New Roman" pitchFamily="18" charset="0"/>
              </a:rPr>
              <a:t>Ø	</a:t>
            </a:r>
            <a:r>
              <a:rPr lang="nl-NL" sz="2800" b="1" dirty="0">
                <a:latin typeface="Times New Roman" pitchFamily="18" charset="0"/>
              </a:rPr>
              <a:t>коштуњаво воће </a:t>
            </a:r>
          </a:p>
        </p:txBody>
      </p:sp>
    </p:spTree>
  </p:cSld>
  <p:clrMapOvr>
    <a:masterClrMapping/>
  </p:clrMapOvr>
  <p:transition advTm="9722"/>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762000" y="1142984"/>
            <a:ext cx="8077200" cy="3785652"/>
          </a:xfrm>
          <a:prstGeom prst="rect">
            <a:avLst/>
          </a:prstGeom>
          <a:noFill/>
          <a:ln w="9525">
            <a:noFill/>
            <a:miter lim="800000"/>
            <a:headEnd/>
            <a:tailEnd/>
          </a:ln>
          <a:effectLst/>
        </p:spPr>
        <p:txBody>
          <a:bodyPr wrap="square">
            <a:spAutoFit/>
          </a:bodyPr>
          <a:lstStyle/>
          <a:p>
            <a:pPr algn="just" eaLnBrk="0" hangingPunct="0"/>
            <a:r>
              <a:rPr lang="en-US" sz="2800" b="1" dirty="0">
                <a:latin typeface="Times New Roman" pitchFamily="18" charset="0"/>
              </a:rPr>
              <a:t>МАГНЕЗИЈУМ - </a:t>
            </a:r>
            <a:r>
              <a:rPr lang="en-US" sz="2800" b="1" dirty="0" err="1">
                <a:latin typeface="Times New Roman" pitchFamily="18" charset="0"/>
              </a:rPr>
              <a:t>Биланс</a:t>
            </a:r>
            <a:r>
              <a:rPr lang="en-US" sz="2800" b="1" dirty="0">
                <a:latin typeface="Times New Roman" pitchFamily="18" charset="0"/>
              </a:rPr>
              <a:t> </a:t>
            </a:r>
            <a:r>
              <a:rPr lang="en-US" sz="2800" b="1" dirty="0" err="1">
                <a:latin typeface="Times New Roman" pitchFamily="18" charset="0"/>
              </a:rPr>
              <a:t>магнезијум</a:t>
            </a:r>
            <a:r>
              <a:rPr lang="en-US" sz="2800" b="1" dirty="0">
                <a:latin typeface="Times New Roman" pitchFamily="18" charset="0"/>
              </a:rPr>
              <a:t> и </a:t>
            </a:r>
            <a:r>
              <a:rPr lang="en-US" sz="2800" b="1" dirty="0" err="1">
                <a:latin typeface="Times New Roman" pitchFamily="18" charset="0"/>
              </a:rPr>
              <a:t>потребан</a:t>
            </a:r>
            <a:r>
              <a:rPr lang="en-US" sz="2800" b="1" dirty="0">
                <a:latin typeface="Times New Roman" pitchFamily="18" charset="0"/>
              </a:rPr>
              <a:t> </a:t>
            </a:r>
            <a:r>
              <a:rPr lang="en-US" sz="2800" b="1" dirty="0" err="1">
                <a:latin typeface="Times New Roman" pitchFamily="18" charset="0"/>
              </a:rPr>
              <a:t>унос</a:t>
            </a:r>
            <a:endParaRPr lang="en-US" sz="2400" b="1" i="1" dirty="0">
              <a:latin typeface="Times New Roman" pitchFamily="18" charset="0"/>
            </a:endParaRPr>
          </a:p>
          <a:p>
            <a:pPr algn="just" eaLnBrk="0" hangingPunct="0"/>
            <a:endParaRPr lang="nl-NL" sz="2400" b="1" dirty="0">
              <a:latin typeface="Times New Roman" pitchFamily="18" charset="0"/>
            </a:endParaRPr>
          </a:p>
          <a:p>
            <a:pPr algn="just" eaLnBrk="0" hangingPunct="0"/>
            <a:endParaRPr lang="nl-NL" sz="2400" b="1" dirty="0">
              <a:latin typeface="Times New Roman" pitchFamily="18" charset="0"/>
            </a:endParaRPr>
          </a:p>
          <a:p>
            <a:pPr algn="just" eaLnBrk="0" hangingPunct="0"/>
            <a:r>
              <a:rPr lang="de-DE" sz="2800" b="1" dirty="0">
                <a:latin typeface="Times New Roman" pitchFamily="18" charset="0"/>
              </a:rPr>
              <a:t>Магнезијум се апсорбује из дигестивног </a:t>
            </a:r>
            <a:r>
              <a:rPr lang="de-DE" sz="2800" b="1" dirty="0" smtClean="0">
                <a:latin typeface="Times New Roman" pitchFamily="18" charset="0"/>
              </a:rPr>
              <a:t>тракта</a:t>
            </a:r>
            <a:r>
              <a:rPr lang="sr-Cyrl-RS" sz="2800" b="1" dirty="0" smtClean="0">
                <a:latin typeface="Times New Roman" pitchFamily="18" charset="0"/>
              </a:rPr>
              <a:t>.</a:t>
            </a:r>
            <a:endParaRPr lang="de-DE" sz="2800" b="1" dirty="0">
              <a:latin typeface="Times New Roman" pitchFamily="18" charset="0"/>
            </a:endParaRPr>
          </a:p>
          <a:p>
            <a:pPr algn="just" eaLnBrk="0" hangingPunct="0"/>
            <a:endParaRPr lang="de-DE" sz="2800" b="1" dirty="0">
              <a:latin typeface="Times New Roman" pitchFamily="18" charset="0"/>
            </a:endParaRPr>
          </a:p>
          <a:p>
            <a:pPr algn="just" eaLnBrk="0" hangingPunct="0"/>
            <a:r>
              <a:rPr lang="en-US" sz="2800" b="1" dirty="0" err="1">
                <a:latin typeface="Times New Roman" pitchFamily="18" charset="0"/>
              </a:rPr>
              <a:t>Главни</a:t>
            </a:r>
            <a:r>
              <a:rPr lang="en-US" sz="2800" b="1" dirty="0">
                <a:latin typeface="Times New Roman" pitchFamily="18" charset="0"/>
              </a:rPr>
              <a:t> </a:t>
            </a:r>
            <a:r>
              <a:rPr lang="en-US" sz="2800" b="1" dirty="0" err="1">
                <a:latin typeface="Times New Roman" pitchFamily="18" charset="0"/>
              </a:rPr>
              <a:t>регулатор</a:t>
            </a:r>
            <a:r>
              <a:rPr lang="en-US" sz="2800" b="1" dirty="0">
                <a:latin typeface="Times New Roman" pitchFamily="18" charset="0"/>
              </a:rPr>
              <a:t> </a:t>
            </a:r>
            <a:r>
              <a:rPr lang="en-US" sz="2800" b="1" dirty="0" err="1">
                <a:latin typeface="Times New Roman" pitchFamily="18" charset="0"/>
              </a:rPr>
              <a:t>баланса</a:t>
            </a:r>
            <a:r>
              <a:rPr lang="en-US" sz="2800" b="1" dirty="0">
                <a:latin typeface="Times New Roman" pitchFamily="18" charset="0"/>
              </a:rPr>
              <a:t> </a:t>
            </a:r>
            <a:r>
              <a:rPr lang="en-US" sz="2800" b="1" dirty="0" err="1">
                <a:latin typeface="Times New Roman" pitchFamily="18" charset="0"/>
              </a:rPr>
              <a:t>магнезијума</a:t>
            </a:r>
            <a:r>
              <a:rPr lang="en-US" sz="2800" b="1" dirty="0">
                <a:latin typeface="Times New Roman" pitchFamily="18" charset="0"/>
              </a:rPr>
              <a:t> </a:t>
            </a:r>
            <a:r>
              <a:rPr lang="en-US" sz="2800" b="1" dirty="0" err="1">
                <a:latin typeface="Times New Roman" pitchFamily="18" charset="0"/>
              </a:rPr>
              <a:t>су</a:t>
            </a:r>
            <a:r>
              <a:rPr lang="en-US" sz="2800" b="1" dirty="0">
                <a:latin typeface="Times New Roman" pitchFamily="18" charset="0"/>
              </a:rPr>
              <a:t> </a:t>
            </a:r>
            <a:r>
              <a:rPr lang="en-US" sz="2800" b="1" dirty="0" err="1" smtClean="0">
                <a:latin typeface="Times New Roman" pitchFamily="18" charset="0"/>
              </a:rPr>
              <a:t>бубрези</a:t>
            </a:r>
            <a:r>
              <a:rPr lang="en-US" sz="2800" b="1" dirty="0">
                <a:latin typeface="Times New Roman" pitchFamily="18" charset="0"/>
              </a:rPr>
              <a:t>.</a:t>
            </a:r>
            <a:r>
              <a:rPr lang="en-US" sz="2800" b="1" dirty="0" smtClean="0">
                <a:latin typeface="Times New Roman" pitchFamily="18" charset="0"/>
              </a:rPr>
              <a:t> </a:t>
            </a:r>
            <a:endParaRPr lang="en-US" sz="2800" b="1" dirty="0">
              <a:latin typeface="Times New Roman" pitchFamily="18" charset="0"/>
            </a:endParaRPr>
          </a:p>
          <a:p>
            <a:pPr algn="just" eaLnBrk="0" hangingPunct="0"/>
            <a:endParaRPr lang="nl-NL" sz="2400" b="1" dirty="0">
              <a:latin typeface="Times New Roman" pitchFamily="18" charset="0"/>
            </a:endParaRPr>
          </a:p>
        </p:txBody>
      </p:sp>
    </p:spTree>
  </p:cSld>
  <p:clrMapOvr>
    <a:masterClrMapping/>
  </p:clrMapOvr>
  <p:transition advTm="7437"/>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762000" y="1863725"/>
            <a:ext cx="8077200" cy="4603750"/>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МАГНЕЗИЈУМ - </a:t>
            </a:r>
            <a:r>
              <a:rPr lang="en-US" sz="2800" b="1" dirty="0" err="1">
                <a:latin typeface="Times New Roman" pitchFamily="18" charset="0"/>
              </a:rPr>
              <a:t>Биланс</a:t>
            </a:r>
            <a:r>
              <a:rPr lang="en-US" sz="2800" b="1" dirty="0">
                <a:latin typeface="Times New Roman" pitchFamily="18" charset="0"/>
              </a:rPr>
              <a:t> </a:t>
            </a:r>
            <a:r>
              <a:rPr lang="en-US" sz="2800" b="1" dirty="0" err="1">
                <a:latin typeface="Times New Roman" pitchFamily="18" charset="0"/>
              </a:rPr>
              <a:t>магнезијум</a:t>
            </a:r>
            <a:r>
              <a:rPr lang="en-US" sz="2800" b="1" dirty="0">
                <a:latin typeface="Times New Roman" pitchFamily="18" charset="0"/>
              </a:rPr>
              <a:t> и </a:t>
            </a:r>
            <a:r>
              <a:rPr lang="en-US" sz="2800" b="1" dirty="0" err="1">
                <a:latin typeface="Times New Roman" pitchFamily="18" charset="0"/>
              </a:rPr>
              <a:t>потребан</a:t>
            </a:r>
            <a:r>
              <a:rPr lang="en-US" sz="2800" b="1" dirty="0">
                <a:latin typeface="Times New Roman" pitchFamily="18" charset="0"/>
              </a:rPr>
              <a:t> </a:t>
            </a:r>
            <a:r>
              <a:rPr lang="en-US" sz="2800" b="1" dirty="0" err="1">
                <a:latin typeface="Times New Roman" pitchFamily="18" charset="0"/>
              </a:rPr>
              <a:t>унос</a:t>
            </a:r>
            <a:endParaRPr lang="en-US" sz="2400" b="1" i="1" dirty="0">
              <a:latin typeface="Times New Roman" pitchFamily="18" charset="0"/>
            </a:endParaRPr>
          </a:p>
          <a:p>
            <a:pPr algn="just" eaLnBrk="0" hangingPunct="0"/>
            <a:endParaRPr lang="nl-NL" sz="2400" b="1" dirty="0">
              <a:latin typeface="Times New Roman" pitchFamily="18" charset="0"/>
            </a:endParaRPr>
          </a:p>
          <a:p>
            <a:pPr algn="just" eaLnBrk="0" hangingPunct="0"/>
            <a:endParaRPr lang="nl-NL" sz="2400" b="1" dirty="0">
              <a:latin typeface="Times New Roman" pitchFamily="18" charset="0"/>
            </a:endParaRPr>
          </a:p>
          <a:p>
            <a:pPr algn="just" eaLnBrk="0" hangingPunct="0"/>
            <a:r>
              <a:rPr lang="de-DE" sz="2800" b="1" dirty="0">
                <a:latin typeface="Times New Roman" pitchFamily="18" charset="0"/>
              </a:rPr>
              <a:t>ДНЕВНЕ ПОТРЕБЕ</a:t>
            </a:r>
          </a:p>
          <a:p>
            <a:pPr algn="just" eaLnBrk="0" hangingPunct="0"/>
            <a:endParaRPr lang="de-DE" sz="2800" b="1" dirty="0">
              <a:latin typeface="Times New Roman" pitchFamily="18" charset="0"/>
            </a:endParaRPr>
          </a:p>
          <a:p>
            <a:pPr algn="just" eaLnBrk="0" hangingPunct="0"/>
            <a:r>
              <a:rPr lang="en-US" sz="2800" b="1" dirty="0" err="1">
                <a:latin typeface="Times New Roman" pitchFamily="18" charset="0"/>
              </a:rPr>
              <a:t>Препоручен</a:t>
            </a:r>
            <a:r>
              <a:rPr lang="en-US" sz="2800" b="1" dirty="0">
                <a:latin typeface="Times New Roman" pitchFamily="18" charset="0"/>
              </a:rPr>
              <a:t> </a:t>
            </a:r>
            <a:r>
              <a:rPr lang="en-US" sz="2800" b="1" dirty="0" err="1">
                <a:latin typeface="Times New Roman" pitchFamily="18" charset="0"/>
              </a:rPr>
              <a:t>унос</a:t>
            </a:r>
            <a:r>
              <a:rPr lang="en-US" sz="2800" b="1" dirty="0">
                <a:latin typeface="Times New Roman" pitchFamily="18" charset="0"/>
              </a:rPr>
              <a:t> </a:t>
            </a:r>
            <a:r>
              <a:rPr lang="en-US" sz="2800" b="1" dirty="0" err="1" smtClean="0">
                <a:latin typeface="Times New Roman" pitchFamily="18" charset="0"/>
              </a:rPr>
              <a:t>је</a:t>
            </a:r>
            <a:r>
              <a:rPr lang="en-US" sz="2800" b="1" dirty="0">
                <a:latin typeface="Times New Roman" pitchFamily="18" charset="0"/>
              </a:rPr>
              <a:t>:</a:t>
            </a:r>
          </a:p>
          <a:p>
            <a:pPr algn="just" eaLnBrk="0" hangingPunct="0"/>
            <a:endParaRPr lang="en-US" sz="2800" b="1" dirty="0">
              <a:latin typeface="Times New Roman" pitchFamily="18" charset="0"/>
            </a:endParaRPr>
          </a:p>
          <a:p>
            <a:pPr lvl="2" algn="just" eaLnBrk="0" hangingPunct="0"/>
            <a:r>
              <a:rPr lang="en-US" sz="2800" dirty="0">
                <a:latin typeface="Symbol" pitchFamily="18" charset="2"/>
                <a:cs typeface="Times New Roman" pitchFamily="18" charset="0"/>
              </a:rPr>
              <a:t>·	</a:t>
            </a:r>
            <a:r>
              <a:rPr lang="en-US" sz="2800" b="1" dirty="0" smtClean="0">
                <a:latin typeface="Times New Roman" pitchFamily="18" charset="0"/>
              </a:rPr>
              <a:t>3</a:t>
            </a:r>
            <a:r>
              <a:rPr lang="sr-Cyrl-RS" sz="2800" b="1" dirty="0" smtClean="0">
                <a:latin typeface="Times New Roman" pitchFamily="18" charset="0"/>
              </a:rPr>
              <a:t>2</a:t>
            </a:r>
            <a:r>
              <a:rPr lang="en-US" sz="2800" b="1" dirty="0" smtClean="0">
                <a:latin typeface="Times New Roman" pitchFamily="18" charset="0"/>
              </a:rPr>
              <a:t>0 </a:t>
            </a:r>
            <a:r>
              <a:rPr lang="sr-Latn-RS" sz="2800" b="1" dirty="0" smtClean="0">
                <a:latin typeface="Times New Roman" pitchFamily="18" charset="0"/>
              </a:rPr>
              <a:t>mg</a:t>
            </a:r>
            <a:r>
              <a:rPr lang="en-US" sz="2800" b="1" dirty="0" smtClean="0">
                <a:latin typeface="Times New Roman" pitchFamily="18" charset="0"/>
              </a:rPr>
              <a:t> </a:t>
            </a:r>
            <a:r>
              <a:rPr lang="en-US" sz="2800" b="1" dirty="0" err="1">
                <a:latin typeface="Times New Roman" pitchFamily="18" charset="0"/>
              </a:rPr>
              <a:t>жене</a:t>
            </a:r>
            <a:endParaRPr lang="en-US" sz="2800" b="1" dirty="0">
              <a:latin typeface="Times New Roman" pitchFamily="18" charset="0"/>
            </a:endParaRPr>
          </a:p>
          <a:p>
            <a:pPr lvl="2" eaLnBrk="0" hangingPunct="0"/>
            <a:r>
              <a:rPr lang="en-US" sz="2800" dirty="0">
                <a:latin typeface="Symbol" pitchFamily="18" charset="2"/>
                <a:cs typeface="Times New Roman" pitchFamily="18" charset="0"/>
              </a:rPr>
              <a:t>·	</a:t>
            </a:r>
            <a:r>
              <a:rPr lang="sr-Cyrl-RS" sz="2800" b="1" dirty="0" smtClean="0">
                <a:latin typeface="Times New Roman" pitchFamily="18" charset="0"/>
              </a:rPr>
              <a:t>42</a:t>
            </a:r>
            <a:r>
              <a:rPr lang="en-US" sz="2800" b="1" dirty="0" smtClean="0">
                <a:latin typeface="Times New Roman" pitchFamily="18" charset="0"/>
              </a:rPr>
              <a:t>0 </a:t>
            </a:r>
            <a:r>
              <a:rPr lang="sr-Latn-RS" sz="2800" b="1" dirty="0" smtClean="0">
                <a:latin typeface="Times New Roman" pitchFamily="18" charset="0"/>
              </a:rPr>
              <a:t>mg</a:t>
            </a:r>
            <a:r>
              <a:rPr lang="en-US" sz="2800" b="1" dirty="0" smtClean="0">
                <a:latin typeface="Times New Roman" pitchFamily="18" charset="0"/>
              </a:rPr>
              <a:t> </a:t>
            </a:r>
            <a:r>
              <a:rPr lang="en-US" sz="2800" b="1" dirty="0" err="1">
                <a:latin typeface="Times New Roman" pitchFamily="18" charset="0"/>
              </a:rPr>
              <a:t>мушкарци</a:t>
            </a:r>
            <a:endParaRPr lang="en-US" sz="2800" b="1" dirty="0">
              <a:latin typeface="Times New Roman" pitchFamily="18" charset="0"/>
            </a:endParaRPr>
          </a:p>
          <a:p>
            <a:pPr algn="just" eaLnBrk="0" hangingPunct="0"/>
            <a:endParaRPr lang="nl-NL" sz="2400" b="1" dirty="0">
              <a:latin typeface="Times New Roman" pitchFamily="18" charset="0"/>
            </a:endParaRPr>
          </a:p>
        </p:txBody>
      </p:sp>
    </p:spTree>
  </p:cSld>
  <p:clrMapOvr>
    <a:masterClrMapping/>
  </p:clrMapOvr>
  <p:transition advTm="10698"/>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762000" y="1071546"/>
            <a:ext cx="7620000" cy="3970318"/>
          </a:xfrm>
          <a:prstGeom prst="rect">
            <a:avLst/>
          </a:prstGeom>
          <a:noFill/>
          <a:ln w="9525">
            <a:noFill/>
            <a:miter lim="800000"/>
            <a:headEnd/>
            <a:tailEnd/>
          </a:ln>
          <a:effectLst/>
        </p:spPr>
        <p:txBody>
          <a:bodyPr wrap="square">
            <a:spAutoFit/>
          </a:bodyPr>
          <a:lstStyle/>
          <a:p>
            <a:pPr algn="just" eaLnBrk="0" hangingPunct="0"/>
            <a:r>
              <a:rPr lang="en-US" sz="2800" b="1" i="1" dirty="0" err="1" smtClean="0">
                <a:latin typeface="Times New Roman" pitchFamily="18" charset="0"/>
              </a:rPr>
              <a:t>Главни</a:t>
            </a:r>
            <a:r>
              <a:rPr lang="en-US" sz="2800" b="1" i="1" dirty="0" smtClean="0">
                <a:latin typeface="Times New Roman" pitchFamily="18" charset="0"/>
              </a:rPr>
              <a:t> </a:t>
            </a:r>
            <a:r>
              <a:rPr lang="en-US" sz="2800" b="1" i="1" dirty="0" err="1">
                <a:latin typeface="Times New Roman" pitchFamily="18" charset="0"/>
              </a:rPr>
              <a:t>минерали</a:t>
            </a:r>
            <a:endParaRPr lang="en-US" sz="2800" b="1" i="1" dirty="0">
              <a:latin typeface="Times New Roman" pitchFamily="18" charset="0"/>
            </a:endParaRPr>
          </a:p>
          <a:p>
            <a:pPr lvl="2" algn="just" eaLnBrk="0" hangingPunct="0"/>
            <a:endParaRPr lang="sr-Cyrl-RS" sz="2800" b="1" dirty="0" smtClean="0">
              <a:latin typeface="Times New Roman" pitchFamily="18" charset="0"/>
            </a:endParaRPr>
          </a:p>
          <a:p>
            <a:pPr lvl="2" algn="just" eaLnBrk="0" hangingPunct="0"/>
            <a:r>
              <a:rPr lang="en-US" sz="2800" b="1" dirty="0" smtClean="0">
                <a:latin typeface="Times New Roman" pitchFamily="18" charset="0"/>
              </a:rPr>
              <a:t>У </a:t>
            </a:r>
            <a:r>
              <a:rPr lang="en-US" sz="2800" b="1" dirty="0" err="1">
                <a:latin typeface="Times New Roman" pitchFamily="18" charset="0"/>
              </a:rPr>
              <a:t>људском</a:t>
            </a:r>
            <a:r>
              <a:rPr lang="en-US" sz="2800" b="1" dirty="0">
                <a:latin typeface="Times New Roman" pitchFamily="18" charset="0"/>
              </a:rPr>
              <a:t> </a:t>
            </a:r>
            <a:r>
              <a:rPr lang="en-US" sz="2800" b="1" dirty="0" err="1">
                <a:latin typeface="Times New Roman" pitchFamily="18" charset="0"/>
              </a:rPr>
              <a:t>организму</a:t>
            </a:r>
            <a:r>
              <a:rPr lang="en-US" sz="2800" b="1" dirty="0">
                <a:latin typeface="Times New Roman" pitchFamily="18" charset="0"/>
              </a:rPr>
              <a:t> </a:t>
            </a:r>
            <a:r>
              <a:rPr lang="sr-Cyrl-RS" sz="2800" b="1" dirty="0" smtClean="0">
                <a:latin typeface="Times New Roman" pitchFamily="18" charset="0"/>
              </a:rPr>
              <a:t>се </a:t>
            </a:r>
            <a:r>
              <a:rPr lang="en-US" sz="2800" b="1" dirty="0" err="1" smtClean="0">
                <a:latin typeface="Times New Roman" pitchFamily="18" charset="0"/>
              </a:rPr>
              <a:t>налазе</a:t>
            </a:r>
            <a:r>
              <a:rPr lang="en-US" sz="2800" b="1" dirty="0" smtClean="0">
                <a:latin typeface="Times New Roman" pitchFamily="18" charset="0"/>
              </a:rPr>
              <a:t> </a:t>
            </a:r>
            <a:r>
              <a:rPr lang="en-US" sz="2800" b="1" dirty="0">
                <a:latin typeface="Times New Roman" pitchFamily="18" charset="0"/>
              </a:rPr>
              <a:t>у </a:t>
            </a:r>
            <a:r>
              <a:rPr lang="en-US" sz="2800" b="1" dirty="0" err="1">
                <a:latin typeface="Times New Roman" pitchFamily="18" charset="0"/>
              </a:rPr>
              <a:t>количини</a:t>
            </a:r>
            <a:r>
              <a:rPr lang="en-US" sz="2800" b="1" dirty="0">
                <a:latin typeface="Times New Roman" pitchFamily="18" charset="0"/>
              </a:rPr>
              <a:t> </a:t>
            </a:r>
            <a:r>
              <a:rPr lang="en-US" sz="2800" b="1" dirty="0" err="1">
                <a:latin typeface="Times New Roman" pitchFamily="18" charset="0"/>
              </a:rPr>
              <a:t>већој</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5 mg.</a:t>
            </a:r>
          </a:p>
          <a:p>
            <a:pPr lvl="2" algn="just" eaLnBrk="0" hangingPunct="0"/>
            <a:endParaRPr lang="en-US" sz="2800" b="1" dirty="0">
              <a:latin typeface="Times New Roman" pitchFamily="18" charset="0"/>
            </a:endParaRPr>
          </a:p>
          <a:p>
            <a:pPr lvl="2" algn="just" eaLnBrk="0" hangingPunct="0"/>
            <a:r>
              <a:rPr lang="en-US" sz="2800" b="1" dirty="0" err="1">
                <a:latin typeface="Times New Roman" pitchFamily="18" charset="0"/>
              </a:rPr>
              <a:t>Калцијум</a:t>
            </a:r>
            <a:r>
              <a:rPr lang="en-US" sz="2800" b="1" dirty="0">
                <a:latin typeface="Times New Roman" pitchFamily="18" charset="0"/>
              </a:rPr>
              <a:t> (Ca)		</a:t>
            </a:r>
            <a:r>
              <a:rPr lang="en-US" sz="2800" b="1" dirty="0" err="1">
                <a:latin typeface="Times New Roman" pitchFamily="18" charset="0"/>
              </a:rPr>
              <a:t>Фосфo</a:t>
            </a:r>
            <a:r>
              <a:rPr lang="sr-Cyrl-CS" sz="2800" b="1" dirty="0">
                <a:latin typeface="Times New Roman" pitchFamily="18" charset="0"/>
              </a:rPr>
              <a:t>р</a:t>
            </a:r>
            <a:r>
              <a:rPr lang="en-US" sz="2800" b="1" dirty="0">
                <a:latin typeface="Times New Roman" pitchFamily="18" charset="0"/>
              </a:rPr>
              <a:t> (P)		</a:t>
            </a:r>
          </a:p>
          <a:p>
            <a:pPr lvl="2" algn="just" eaLnBrk="0" hangingPunct="0"/>
            <a:r>
              <a:rPr lang="en-US" sz="2800" b="1" dirty="0" err="1">
                <a:latin typeface="Times New Roman" pitchFamily="18" charset="0"/>
              </a:rPr>
              <a:t>Магнезијум</a:t>
            </a:r>
            <a:r>
              <a:rPr lang="en-US" sz="2800" b="1" dirty="0">
                <a:latin typeface="Times New Roman" pitchFamily="18" charset="0"/>
              </a:rPr>
              <a:t> (Mg)	</a:t>
            </a:r>
            <a:r>
              <a:rPr lang="en-US" sz="2800" b="1" dirty="0" err="1">
                <a:latin typeface="Times New Roman" pitchFamily="18" charset="0"/>
              </a:rPr>
              <a:t>Натријум</a:t>
            </a:r>
            <a:r>
              <a:rPr lang="en-US" sz="2800" b="1" dirty="0">
                <a:latin typeface="Times New Roman" pitchFamily="18" charset="0"/>
              </a:rPr>
              <a:t> (Na)	</a:t>
            </a:r>
          </a:p>
          <a:p>
            <a:pPr lvl="2" algn="just" eaLnBrk="0" hangingPunct="0"/>
            <a:r>
              <a:rPr lang="en-US" sz="2800" b="1" dirty="0" err="1">
                <a:latin typeface="Times New Roman" pitchFamily="18" charset="0"/>
              </a:rPr>
              <a:t>Калијум</a:t>
            </a:r>
            <a:r>
              <a:rPr lang="en-US" sz="2800" b="1" dirty="0">
                <a:latin typeface="Times New Roman" pitchFamily="18" charset="0"/>
              </a:rPr>
              <a:t> (K)		</a:t>
            </a:r>
            <a:r>
              <a:rPr lang="en-US" sz="2800" b="1" dirty="0" err="1">
                <a:latin typeface="Times New Roman" pitchFamily="18" charset="0"/>
              </a:rPr>
              <a:t>Хло</a:t>
            </a:r>
            <a:r>
              <a:rPr lang="sr-Cyrl-CS" sz="2800" b="1" dirty="0">
                <a:latin typeface="Times New Roman" pitchFamily="18" charset="0"/>
              </a:rPr>
              <a:t>р</a:t>
            </a:r>
            <a:r>
              <a:rPr lang="en-US" sz="2800" b="1" dirty="0">
                <a:latin typeface="Times New Roman" pitchFamily="18" charset="0"/>
              </a:rPr>
              <a:t> (</a:t>
            </a:r>
            <a:r>
              <a:rPr lang="en-US" sz="2800" b="1" dirty="0" err="1">
                <a:latin typeface="Times New Roman" pitchFamily="18" charset="0"/>
              </a:rPr>
              <a:t>Cl</a:t>
            </a:r>
            <a:r>
              <a:rPr lang="en-US" sz="2800" b="1" dirty="0">
                <a:latin typeface="Times New Roman" pitchFamily="18" charset="0"/>
              </a:rPr>
              <a:t>)</a:t>
            </a:r>
          </a:p>
          <a:p>
            <a:pPr lvl="2" algn="just" eaLnBrk="0" hangingPunct="0"/>
            <a:r>
              <a:rPr lang="en-US" sz="2800" b="1" dirty="0" err="1">
                <a:latin typeface="Times New Roman" pitchFamily="18" charset="0"/>
              </a:rPr>
              <a:t>Сумпор</a:t>
            </a:r>
            <a:r>
              <a:rPr lang="en-US" sz="2800" b="1" dirty="0">
                <a:latin typeface="Times New Roman" pitchFamily="18" charset="0"/>
              </a:rPr>
              <a:t> (S)</a:t>
            </a:r>
          </a:p>
        </p:txBody>
      </p:sp>
    </p:spTree>
  </p:cSld>
  <p:clrMapOvr>
    <a:masterClrMapping/>
  </p:clrMapOvr>
  <p:transition advTm="830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755650" y="1773238"/>
            <a:ext cx="8077200" cy="3693319"/>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МАГНЕЗИЈУМ И ЗДРАВЉЕ</a:t>
            </a:r>
          </a:p>
          <a:p>
            <a:pPr algn="just" eaLnBrk="0" hangingPunct="0"/>
            <a:endParaRPr lang="en-US" b="1" dirty="0">
              <a:latin typeface="Times New Roman" pitchFamily="18" charset="0"/>
            </a:endParaRPr>
          </a:p>
          <a:p>
            <a:pPr algn="just" eaLnBrk="0" hangingPunct="0"/>
            <a:r>
              <a:rPr lang="en-US" sz="2800" b="1" i="1" dirty="0" err="1">
                <a:latin typeface="Times New Roman" pitchFamily="18" charset="0"/>
              </a:rPr>
              <a:t>Дефицит</a:t>
            </a:r>
            <a:endParaRPr lang="en-US" sz="2800" b="1" i="1" dirty="0">
              <a:latin typeface="Times New Roman" pitchFamily="18" charset="0"/>
            </a:endParaRPr>
          </a:p>
          <a:p>
            <a:pPr algn="just" eaLnBrk="0" hangingPunct="0"/>
            <a:endParaRPr lang="en-US" sz="1200" b="1" dirty="0">
              <a:latin typeface="Times New Roman" pitchFamily="18" charset="0"/>
            </a:endParaRPr>
          </a:p>
          <a:p>
            <a:pPr algn="just" eaLnBrk="0" hangingPunct="0"/>
            <a:endParaRPr lang="en-US" sz="1200" b="1" dirty="0">
              <a:latin typeface="Times New Roman" pitchFamily="18" charset="0"/>
            </a:endParaRPr>
          </a:p>
          <a:p>
            <a:pPr lvl="1" algn="just" eaLnBrk="0" hangingPunct="0"/>
            <a:r>
              <a:rPr lang="en-US" sz="2800" b="1" dirty="0" err="1">
                <a:latin typeface="Times New Roman" pitchFamily="18" charset="0"/>
              </a:rPr>
              <a:t>Недостатак</a:t>
            </a:r>
            <a:r>
              <a:rPr lang="en-US" sz="2800" b="1" dirty="0">
                <a:latin typeface="Times New Roman" pitchFamily="18" charset="0"/>
              </a:rPr>
              <a:t> </a:t>
            </a:r>
            <a:r>
              <a:rPr lang="en-US" sz="2800" b="1" dirty="0" err="1">
                <a:latin typeface="Times New Roman" pitchFamily="18" charset="0"/>
              </a:rPr>
              <a:t>магнезијума</a:t>
            </a:r>
            <a:r>
              <a:rPr lang="en-US" sz="2800" b="1" dirty="0">
                <a:latin typeface="Times New Roman" pitchFamily="18" charset="0"/>
              </a:rPr>
              <a:t> </a:t>
            </a:r>
            <a:r>
              <a:rPr lang="en-US" sz="2800" b="1" dirty="0" err="1">
                <a:latin typeface="Times New Roman" pitchFamily="18" charset="0"/>
              </a:rPr>
              <a:t>може</a:t>
            </a:r>
            <a:r>
              <a:rPr lang="en-US" sz="2800" b="1" dirty="0">
                <a:latin typeface="Times New Roman" pitchFamily="18" charset="0"/>
              </a:rPr>
              <a:t> </a:t>
            </a:r>
            <a:r>
              <a:rPr lang="en-US" sz="2800" b="1" dirty="0" err="1">
                <a:latin typeface="Times New Roman" pitchFamily="18" charset="0"/>
              </a:rPr>
              <a:t>довести</a:t>
            </a:r>
            <a:r>
              <a:rPr lang="en-US" sz="2800" b="1" dirty="0">
                <a:latin typeface="Times New Roman" pitchFamily="18" charset="0"/>
              </a:rPr>
              <a:t> </a:t>
            </a:r>
            <a:r>
              <a:rPr lang="en-US" sz="2800" b="1" dirty="0" err="1">
                <a:latin typeface="Times New Roman" pitchFamily="18" charset="0"/>
              </a:rPr>
              <a:t>до</a:t>
            </a:r>
            <a:r>
              <a:rPr lang="en-US" sz="2800" b="1" dirty="0">
                <a:latin typeface="Times New Roman" pitchFamily="18" charset="0"/>
              </a:rPr>
              <a:t> </a:t>
            </a:r>
            <a:r>
              <a:rPr lang="en-US" sz="2800" b="1" dirty="0" err="1">
                <a:latin typeface="Times New Roman" pitchFamily="18" charset="0"/>
              </a:rPr>
              <a:t>озбиљних</a:t>
            </a:r>
            <a:r>
              <a:rPr lang="en-US" sz="2800" b="1" dirty="0">
                <a:latin typeface="Times New Roman" pitchFamily="18" charset="0"/>
              </a:rPr>
              <a:t> </a:t>
            </a:r>
            <a:r>
              <a:rPr lang="en-US" sz="2800" b="1" dirty="0" err="1">
                <a:latin typeface="Times New Roman" pitchFamily="18" charset="0"/>
              </a:rPr>
              <a:t>поремећаја</a:t>
            </a:r>
            <a:r>
              <a:rPr lang="en-US" sz="2800" b="1" dirty="0">
                <a:latin typeface="Times New Roman" pitchFamily="18" charset="0"/>
              </a:rPr>
              <a:t> у </a:t>
            </a:r>
            <a:r>
              <a:rPr lang="en-US" sz="2800" b="1" dirty="0" err="1">
                <a:latin typeface="Times New Roman" pitchFamily="18" charset="0"/>
              </a:rPr>
              <a:t>функционисању</a:t>
            </a:r>
            <a:r>
              <a:rPr lang="en-US" sz="2800" b="1" dirty="0">
                <a:latin typeface="Times New Roman" pitchFamily="18" charset="0"/>
              </a:rPr>
              <a:t> </a:t>
            </a:r>
            <a:r>
              <a:rPr lang="en-US" sz="2800" b="1" dirty="0" err="1">
                <a:latin typeface="Times New Roman" pitchFamily="18" charset="0"/>
              </a:rPr>
              <a:t>нервног</a:t>
            </a:r>
            <a:r>
              <a:rPr lang="en-US" sz="2800" b="1" dirty="0">
                <a:latin typeface="Times New Roman" pitchFamily="18" charset="0"/>
              </a:rPr>
              <a:t>, </a:t>
            </a:r>
            <a:r>
              <a:rPr lang="en-US" sz="2800" b="1" dirty="0" err="1">
                <a:latin typeface="Times New Roman" pitchFamily="18" charset="0"/>
              </a:rPr>
              <a:t>мишићног</a:t>
            </a:r>
            <a:r>
              <a:rPr lang="en-US" sz="2800" b="1" dirty="0">
                <a:latin typeface="Times New Roman" pitchFamily="18" charset="0"/>
              </a:rPr>
              <a:t>, </a:t>
            </a:r>
            <a:r>
              <a:rPr lang="en-US" sz="2800" b="1" dirty="0" err="1">
                <a:latin typeface="Times New Roman" pitchFamily="18" charset="0"/>
              </a:rPr>
              <a:t>кардиоваскуларног</a:t>
            </a:r>
            <a:r>
              <a:rPr lang="en-US" sz="2800" b="1" dirty="0">
                <a:latin typeface="Times New Roman" pitchFamily="18" charset="0"/>
              </a:rPr>
              <a:t> и </a:t>
            </a:r>
            <a:r>
              <a:rPr lang="en-US" sz="2800" b="1" dirty="0" err="1">
                <a:latin typeface="Times New Roman" pitchFamily="18" charset="0"/>
              </a:rPr>
              <a:t>дигестивног</a:t>
            </a:r>
            <a:r>
              <a:rPr lang="en-US" sz="2800" b="1" dirty="0">
                <a:latin typeface="Times New Roman" pitchFamily="18" charset="0"/>
              </a:rPr>
              <a:t> </a:t>
            </a:r>
            <a:r>
              <a:rPr lang="en-US" sz="2800" b="1" dirty="0" err="1">
                <a:latin typeface="Times New Roman" pitchFamily="18" charset="0"/>
              </a:rPr>
              <a:t>система</a:t>
            </a:r>
            <a:r>
              <a:rPr lang="en-US" sz="2800" b="1" dirty="0">
                <a:latin typeface="Times New Roman" pitchFamily="18" charset="0"/>
              </a:rPr>
              <a:t>. </a:t>
            </a:r>
          </a:p>
          <a:p>
            <a:pPr lvl="1" algn="just" eaLnBrk="0" hangingPunct="0"/>
            <a:endParaRPr lang="en-US" sz="1200" b="1" dirty="0">
              <a:latin typeface="Times New Roman" pitchFamily="18" charset="0"/>
            </a:endParaRPr>
          </a:p>
          <a:p>
            <a:pPr lvl="1" algn="just" eaLnBrk="0" hangingPunct="0"/>
            <a:endParaRPr lang="en-US" sz="1200" b="1" dirty="0">
              <a:latin typeface="Times New Roman" pitchFamily="18" charset="0"/>
            </a:endParaRPr>
          </a:p>
        </p:txBody>
      </p:sp>
    </p:spTree>
  </p:cSld>
  <p:clrMapOvr>
    <a:masterClrMapping/>
  </p:clrMapOvr>
  <p:transition advTm="18164"/>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762000" y="1357298"/>
            <a:ext cx="8077200" cy="4524315"/>
          </a:xfrm>
          <a:prstGeom prst="rect">
            <a:avLst/>
          </a:prstGeom>
          <a:noFill/>
          <a:ln w="9525">
            <a:noFill/>
            <a:miter lim="800000"/>
            <a:headEnd/>
            <a:tailEnd/>
          </a:ln>
          <a:effectLst/>
        </p:spPr>
        <p:txBody>
          <a:bodyPr wrap="square">
            <a:spAutoFit/>
          </a:bodyPr>
          <a:lstStyle/>
          <a:p>
            <a:pPr algn="just" eaLnBrk="0" hangingPunct="0"/>
            <a:r>
              <a:rPr lang="en-US" sz="2800" b="1" dirty="0">
                <a:latin typeface="Times New Roman" pitchFamily="18" charset="0"/>
              </a:rPr>
              <a:t>МАГНЕЗИЈУМ И ЗДРАВЉЕ</a:t>
            </a:r>
          </a:p>
          <a:p>
            <a:pPr algn="just" eaLnBrk="0" hangingPunct="0"/>
            <a:endParaRPr lang="en-US" b="1" dirty="0">
              <a:latin typeface="Times New Roman" pitchFamily="18" charset="0"/>
            </a:endParaRPr>
          </a:p>
          <a:p>
            <a:pPr algn="just" eaLnBrk="0" hangingPunct="0"/>
            <a:endParaRPr lang="en-US" sz="2800" b="1" i="1" dirty="0">
              <a:latin typeface="Times New Roman" pitchFamily="18" charset="0"/>
            </a:endParaRPr>
          </a:p>
          <a:p>
            <a:pPr algn="just" eaLnBrk="0" hangingPunct="0"/>
            <a:r>
              <a:rPr lang="en-US" sz="2800" b="1" i="1" dirty="0" err="1">
                <a:latin typeface="Times New Roman" pitchFamily="18" charset="0"/>
              </a:rPr>
              <a:t>Токсичност</a:t>
            </a:r>
            <a:endParaRPr lang="en-US" sz="2800" b="1" i="1" dirty="0">
              <a:latin typeface="Times New Roman" pitchFamily="18" charset="0"/>
            </a:endParaRPr>
          </a:p>
          <a:p>
            <a:pPr algn="just" eaLnBrk="0" hangingPunct="0"/>
            <a:endParaRPr lang="en-US" b="1" dirty="0">
              <a:latin typeface="Times New Roman" pitchFamily="18" charset="0"/>
            </a:endParaRPr>
          </a:p>
          <a:p>
            <a:pPr lvl="1" algn="just" eaLnBrk="0" hangingPunct="0"/>
            <a:r>
              <a:rPr lang="en-US" sz="2800" b="1" dirty="0" err="1">
                <a:latin typeface="Times New Roman" pitchFamily="18" charset="0"/>
              </a:rPr>
              <a:t>Није</a:t>
            </a:r>
            <a:r>
              <a:rPr lang="en-US" sz="2800" b="1" dirty="0">
                <a:latin typeface="Times New Roman" pitchFamily="18" charset="0"/>
              </a:rPr>
              <a:t> </a:t>
            </a:r>
            <a:r>
              <a:rPr lang="en-US" sz="2800" b="1" dirty="0" err="1">
                <a:latin typeface="Times New Roman" pitchFamily="18" charset="0"/>
              </a:rPr>
              <a:t>уобичајена</a:t>
            </a:r>
            <a:r>
              <a:rPr lang="en-US" sz="2800" b="1" dirty="0">
                <a:latin typeface="Times New Roman" pitchFamily="18" charset="0"/>
              </a:rPr>
              <a:t> </a:t>
            </a:r>
            <a:r>
              <a:rPr lang="en-US" sz="2800" b="1" dirty="0" err="1">
                <a:latin typeface="Times New Roman" pitchFamily="18" charset="0"/>
              </a:rPr>
              <a:t>појава</a:t>
            </a:r>
            <a:r>
              <a:rPr lang="en-US" sz="2800" b="1" dirty="0">
                <a:latin typeface="Times New Roman" pitchFamily="18" charset="0"/>
              </a:rPr>
              <a:t> </a:t>
            </a:r>
            <a:r>
              <a:rPr lang="en-US" sz="2800" b="1" dirty="0" err="1">
                <a:latin typeface="Times New Roman" pitchFamily="18" charset="0"/>
              </a:rPr>
              <a:t>нежељених</a:t>
            </a:r>
            <a:r>
              <a:rPr lang="en-US" sz="2800" b="1" dirty="0">
                <a:latin typeface="Times New Roman" pitchFamily="18" charset="0"/>
              </a:rPr>
              <a:t> </a:t>
            </a:r>
            <a:r>
              <a:rPr lang="en-US" sz="2800" b="1" dirty="0" err="1">
                <a:latin typeface="Times New Roman" pitchFamily="18" charset="0"/>
              </a:rPr>
              <a:t>ефеката</a:t>
            </a:r>
            <a:r>
              <a:rPr lang="en-US" sz="2800" b="1" dirty="0">
                <a:latin typeface="Times New Roman" pitchFamily="18" charset="0"/>
              </a:rPr>
              <a:t> </a:t>
            </a:r>
            <a:r>
              <a:rPr lang="en-US" sz="2800" b="1" dirty="0" err="1">
                <a:latin typeface="Times New Roman" pitchFamily="18" charset="0"/>
              </a:rPr>
              <a:t>при</a:t>
            </a:r>
            <a:r>
              <a:rPr lang="en-US" sz="2800" b="1" dirty="0">
                <a:latin typeface="Times New Roman" pitchFamily="18" charset="0"/>
              </a:rPr>
              <a:t> </a:t>
            </a:r>
            <a:r>
              <a:rPr lang="en-US" sz="2800" b="1" dirty="0" err="1">
                <a:latin typeface="Times New Roman" pitchFamily="18" charset="0"/>
              </a:rPr>
              <a:t>уносу</a:t>
            </a:r>
            <a:r>
              <a:rPr lang="en-US" sz="2800" b="1" dirty="0">
                <a:latin typeface="Times New Roman" pitchFamily="18" charset="0"/>
              </a:rPr>
              <a:t> </a:t>
            </a:r>
            <a:r>
              <a:rPr lang="en-US" sz="2800" b="1" dirty="0" err="1">
                <a:latin typeface="Times New Roman" pitchFamily="18" charset="0"/>
              </a:rPr>
              <a:t>магнезијума</a:t>
            </a:r>
            <a:r>
              <a:rPr lang="en-US" sz="2800" b="1" dirty="0">
                <a:latin typeface="Times New Roman" pitchFamily="18" charset="0"/>
              </a:rPr>
              <a:t> </a:t>
            </a:r>
            <a:r>
              <a:rPr lang="en-US" sz="2800" b="1" dirty="0" err="1">
                <a:latin typeface="Times New Roman" pitchFamily="18" charset="0"/>
              </a:rPr>
              <a:t>из</a:t>
            </a:r>
            <a:r>
              <a:rPr lang="en-US" sz="2800" b="1" dirty="0">
                <a:latin typeface="Times New Roman" pitchFamily="18" charset="0"/>
              </a:rPr>
              <a:t> </a:t>
            </a:r>
            <a:r>
              <a:rPr lang="en-US" sz="2800" b="1" dirty="0" err="1">
                <a:latin typeface="Times New Roman" pitchFamily="18" charset="0"/>
              </a:rPr>
              <a:t>хране</a:t>
            </a:r>
            <a:r>
              <a:rPr lang="en-US" sz="2800" b="1" dirty="0">
                <a:latin typeface="Times New Roman" pitchFamily="18" charset="0"/>
              </a:rPr>
              <a:t>. </a:t>
            </a:r>
          </a:p>
          <a:p>
            <a:pPr lvl="1" algn="just" eaLnBrk="0" hangingPunct="0"/>
            <a:endParaRPr lang="en-US" sz="2800" b="1" dirty="0">
              <a:latin typeface="Times New Roman" pitchFamily="18" charset="0"/>
            </a:endParaRPr>
          </a:p>
          <a:p>
            <a:pPr lvl="1" algn="just" eaLnBrk="0" hangingPunct="0"/>
            <a:r>
              <a:rPr lang="en-US" sz="2800" b="1" dirty="0" err="1">
                <a:latin typeface="Times New Roman" pitchFamily="18" charset="0"/>
              </a:rPr>
              <a:t>Она</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могућа</a:t>
            </a:r>
            <a:r>
              <a:rPr lang="en-US" sz="2800" b="1" dirty="0">
                <a:latin typeface="Times New Roman" pitchFamily="18" charset="0"/>
              </a:rPr>
              <a:t> </a:t>
            </a:r>
            <a:r>
              <a:rPr lang="en-US" sz="2800" b="1" dirty="0" err="1">
                <a:latin typeface="Times New Roman" pitchFamily="18" charset="0"/>
              </a:rPr>
              <a:t>при</a:t>
            </a:r>
            <a:r>
              <a:rPr lang="en-US" sz="2800" b="1" dirty="0">
                <a:latin typeface="Times New Roman" pitchFamily="18" charset="0"/>
              </a:rPr>
              <a:t> </a:t>
            </a:r>
            <a:r>
              <a:rPr lang="en-US" sz="2800" b="1" dirty="0" err="1">
                <a:latin typeface="Times New Roman" pitchFamily="18" charset="0"/>
              </a:rPr>
              <a:t>уносу</a:t>
            </a:r>
            <a:r>
              <a:rPr lang="en-US" sz="2800" b="1" dirty="0">
                <a:latin typeface="Times New Roman" pitchFamily="18" charset="0"/>
              </a:rPr>
              <a:t> </a:t>
            </a:r>
            <a:r>
              <a:rPr lang="en-US" sz="2800" b="1" dirty="0" err="1">
                <a:latin typeface="Times New Roman" pitchFamily="18" charset="0"/>
              </a:rPr>
              <a:t>лекова</a:t>
            </a:r>
            <a:r>
              <a:rPr lang="en-US" sz="2800" b="1" dirty="0">
                <a:latin typeface="Times New Roman" pitchFamily="18" charset="0"/>
              </a:rPr>
              <a:t> </a:t>
            </a:r>
            <a:r>
              <a:rPr lang="en-US" sz="2800" b="1" dirty="0" err="1">
                <a:latin typeface="Times New Roman" pitchFamily="18" charset="0"/>
              </a:rPr>
              <a:t>или</a:t>
            </a:r>
            <a:r>
              <a:rPr lang="en-US" sz="2800" b="1" dirty="0">
                <a:latin typeface="Times New Roman" pitchFamily="18" charset="0"/>
              </a:rPr>
              <a:t> </a:t>
            </a:r>
            <a:r>
              <a:rPr lang="en-US" sz="2800" b="1" dirty="0" err="1">
                <a:latin typeface="Times New Roman" pitchFamily="18" charset="0"/>
              </a:rPr>
              <a:t>суплемената</a:t>
            </a:r>
            <a:r>
              <a:rPr lang="en-US" sz="2800" b="1" dirty="0">
                <a:latin typeface="Times New Roman" pitchFamily="18" charset="0"/>
              </a:rPr>
              <a:t> и </a:t>
            </a:r>
            <a:r>
              <a:rPr lang="en-US" sz="2800" b="1" dirty="0" err="1">
                <a:latin typeface="Times New Roman" pitchFamily="18" charset="0"/>
              </a:rPr>
              <a:t>најчешће</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дешава</a:t>
            </a:r>
            <a:r>
              <a:rPr lang="en-US" sz="2800" b="1" dirty="0">
                <a:latin typeface="Times New Roman" pitchFamily="18" charset="0"/>
              </a:rPr>
              <a:t> </a:t>
            </a:r>
            <a:r>
              <a:rPr lang="en-US" sz="2800" b="1" dirty="0" err="1">
                <a:latin typeface="Times New Roman" pitchFamily="18" charset="0"/>
              </a:rPr>
              <a:t>код</a:t>
            </a:r>
            <a:r>
              <a:rPr lang="en-US" sz="2800" b="1" dirty="0">
                <a:latin typeface="Times New Roman" pitchFamily="18" charset="0"/>
              </a:rPr>
              <a:t> </a:t>
            </a:r>
            <a:r>
              <a:rPr lang="en-US" sz="2800" b="1" dirty="0" err="1">
                <a:latin typeface="Times New Roman" pitchFamily="18" charset="0"/>
              </a:rPr>
              <a:t>старих</a:t>
            </a:r>
            <a:r>
              <a:rPr lang="en-US" sz="2800" b="1" dirty="0">
                <a:latin typeface="Times New Roman" pitchFamily="18" charset="0"/>
              </a:rPr>
              <a:t> </a:t>
            </a:r>
            <a:r>
              <a:rPr lang="en-US" sz="2800" b="1" dirty="0" err="1">
                <a:latin typeface="Times New Roman" pitchFamily="18" charset="0"/>
              </a:rPr>
              <a:t>особа</a:t>
            </a:r>
            <a:r>
              <a:rPr lang="en-US" sz="2800" b="1" dirty="0">
                <a:latin typeface="Times New Roman" pitchFamily="18" charset="0"/>
              </a:rPr>
              <a:t> </a:t>
            </a:r>
            <a:r>
              <a:rPr lang="en-US" sz="2800" b="1" dirty="0" err="1">
                <a:latin typeface="Times New Roman" pitchFamily="18" charset="0"/>
              </a:rPr>
              <a:t>са</a:t>
            </a:r>
            <a:r>
              <a:rPr lang="en-US" sz="2800" b="1" dirty="0">
                <a:latin typeface="Times New Roman" pitchFamily="18" charset="0"/>
              </a:rPr>
              <a:t> </a:t>
            </a:r>
            <a:r>
              <a:rPr lang="en-US" sz="2800" b="1" dirty="0" err="1">
                <a:latin typeface="Times New Roman" pitchFamily="18" charset="0"/>
              </a:rPr>
              <a:t>поремећеном</a:t>
            </a:r>
            <a:r>
              <a:rPr lang="en-US" sz="2800" b="1" dirty="0">
                <a:latin typeface="Times New Roman" pitchFamily="18" charset="0"/>
              </a:rPr>
              <a:t> </a:t>
            </a:r>
            <a:r>
              <a:rPr lang="en-US" sz="2800" b="1" dirty="0" err="1">
                <a:latin typeface="Times New Roman" pitchFamily="18" charset="0"/>
              </a:rPr>
              <a:t>функцијом</a:t>
            </a:r>
            <a:r>
              <a:rPr lang="en-US" sz="2800" b="1" dirty="0">
                <a:latin typeface="Times New Roman" pitchFamily="18" charset="0"/>
              </a:rPr>
              <a:t> </a:t>
            </a:r>
            <a:r>
              <a:rPr lang="en-US" sz="2800" b="1" dirty="0" err="1" smtClean="0">
                <a:latin typeface="Times New Roman" pitchFamily="18" charset="0"/>
              </a:rPr>
              <a:t>бубрега</a:t>
            </a:r>
            <a:r>
              <a:rPr lang="sr-Cyrl-RS" sz="2800" b="1" dirty="0" smtClean="0">
                <a:latin typeface="Times New Roman" pitchFamily="18" charset="0"/>
              </a:rPr>
              <a:t>.</a:t>
            </a:r>
            <a:r>
              <a:rPr lang="en-US" sz="2800" b="1" dirty="0" smtClean="0">
                <a:solidFill>
                  <a:srgbClr val="FFFFCC"/>
                </a:solidFill>
                <a:latin typeface="Times New Roman" pitchFamily="18" charset="0"/>
              </a:rPr>
              <a:t>.</a:t>
            </a:r>
            <a:endParaRPr lang="nl-NL" sz="2400" b="1" dirty="0">
              <a:latin typeface="Times New Roman" pitchFamily="18" charset="0"/>
            </a:endParaRPr>
          </a:p>
        </p:txBody>
      </p:sp>
    </p:spTree>
  </p:cSld>
  <p:clrMapOvr>
    <a:masterClrMapping/>
  </p:clrMapOvr>
  <p:transition advTm="1791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762000" y="836613"/>
            <a:ext cx="8077200" cy="6001643"/>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ХЛОР - </a:t>
            </a:r>
            <a:r>
              <a:rPr lang="en-US" sz="2800" b="1" dirty="0" err="1">
                <a:latin typeface="Times New Roman" pitchFamily="18" charset="0"/>
              </a:rPr>
              <a:t>значај</a:t>
            </a:r>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Хлор</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значајан</a:t>
            </a:r>
            <a:r>
              <a:rPr lang="en-US" sz="2800" b="1" dirty="0">
                <a:latin typeface="Times New Roman" pitchFamily="18" charset="0"/>
              </a:rPr>
              <a:t> </a:t>
            </a:r>
            <a:r>
              <a:rPr lang="en-US" sz="2800" b="1" dirty="0" err="1">
                <a:latin typeface="Times New Roman" pitchFamily="18" charset="0"/>
              </a:rPr>
              <a:t>екстрацелуларни</a:t>
            </a:r>
            <a:r>
              <a:rPr lang="en-US" sz="2800" b="1" dirty="0">
                <a:latin typeface="Times New Roman" pitchFamily="18" charset="0"/>
              </a:rPr>
              <a:t> </a:t>
            </a:r>
            <a:r>
              <a:rPr lang="en-US" sz="2800" b="1" dirty="0" err="1">
                <a:latin typeface="Times New Roman" pitchFamily="18" charset="0"/>
              </a:rPr>
              <a:t>катјон</a:t>
            </a:r>
            <a:r>
              <a:rPr lang="en-US" sz="2800" b="1" dirty="0">
                <a:latin typeface="Times New Roman" pitchFamily="18" charset="0"/>
              </a:rPr>
              <a:t>. </a:t>
            </a: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Предстваља</a:t>
            </a:r>
            <a:r>
              <a:rPr lang="en-US" sz="2800" b="1" dirty="0">
                <a:latin typeface="Times New Roman" pitchFamily="18" charset="0"/>
              </a:rPr>
              <a:t> </a:t>
            </a:r>
            <a:r>
              <a:rPr lang="en-US" sz="2800" b="1" dirty="0" err="1">
                <a:latin typeface="Times New Roman" pitchFamily="18" charset="0"/>
              </a:rPr>
              <a:t>око</a:t>
            </a:r>
            <a:r>
              <a:rPr lang="en-US" sz="2800" b="1" dirty="0">
                <a:latin typeface="Times New Roman" pitchFamily="18" charset="0"/>
              </a:rPr>
              <a:t> 3% </a:t>
            </a:r>
            <a:r>
              <a:rPr lang="en-US" sz="2800" b="1" dirty="0" err="1">
                <a:latin typeface="Times New Roman" pitchFamily="18" charset="0"/>
              </a:rPr>
              <a:t>укупног</a:t>
            </a:r>
            <a:r>
              <a:rPr lang="en-US" sz="2800" b="1" dirty="0">
                <a:latin typeface="Times New Roman" pitchFamily="18" charset="0"/>
              </a:rPr>
              <a:t> </a:t>
            </a:r>
            <a:r>
              <a:rPr lang="en-US" sz="2800" b="1" dirty="0" err="1">
                <a:latin typeface="Times New Roman" pitchFamily="18" charset="0"/>
              </a:rPr>
              <a:t>минералног</a:t>
            </a:r>
            <a:r>
              <a:rPr lang="en-US" sz="2800" b="1" dirty="0">
                <a:latin typeface="Times New Roman" pitchFamily="18" charset="0"/>
              </a:rPr>
              <a:t> </a:t>
            </a:r>
            <a:r>
              <a:rPr lang="en-US" sz="2800" b="1" dirty="0" err="1">
                <a:latin typeface="Times New Roman" pitchFamily="18" charset="0"/>
              </a:rPr>
              <a:t>састава</a:t>
            </a:r>
            <a:r>
              <a:rPr lang="en-US" sz="2800" b="1" dirty="0">
                <a:latin typeface="Times New Roman" pitchFamily="18" charset="0"/>
              </a:rPr>
              <a:t> </a:t>
            </a:r>
            <a:r>
              <a:rPr lang="en-US" sz="2800" b="1" dirty="0" err="1">
                <a:latin typeface="Times New Roman" pitchFamily="18" charset="0"/>
              </a:rPr>
              <a:t>организма</a:t>
            </a:r>
            <a:r>
              <a:rPr lang="en-US" sz="2800" b="1" dirty="0">
                <a:latin typeface="Times New Roman" pitchFamily="18" charset="0"/>
              </a:rPr>
              <a:t>.</a:t>
            </a:r>
            <a:endParaRPr lang="sr-Cyrl-CS" sz="2800" b="1" dirty="0">
              <a:latin typeface="Times New Roman" pitchFamily="18" charset="0"/>
            </a:endParaRPr>
          </a:p>
          <a:p>
            <a:pPr eaLnBrk="0" hangingPunct="0"/>
            <a:r>
              <a:rPr lang="en-US" sz="2400" b="1" dirty="0" err="1">
                <a:latin typeface="Times New Roman" pitchFamily="18" charset="0"/>
              </a:rPr>
              <a:t>Главна</a:t>
            </a:r>
            <a:r>
              <a:rPr lang="en-US" sz="2400" b="1" dirty="0">
                <a:latin typeface="Times New Roman" pitchFamily="18" charset="0"/>
              </a:rPr>
              <a:t> </a:t>
            </a:r>
            <a:r>
              <a:rPr lang="en-US" sz="2400" b="1" dirty="0" err="1">
                <a:latin typeface="Times New Roman" pitchFamily="18" charset="0"/>
              </a:rPr>
              <a:t>улога</a:t>
            </a:r>
            <a:r>
              <a:rPr lang="en-US" sz="2400" b="1" dirty="0">
                <a:latin typeface="Times New Roman" pitchFamily="18" charset="0"/>
              </a:rPr>
              <a:t> </a:t>
            </a:r>
            <a:r>
              <a:rPr lang="en-US" sz="2400" b="1" dirty="0" err="1">
                <a:latin typeface="Times New Roman" pitchFamily="18" charset="0"/>
              </a:rPr>
              <a:t>је</a:t>
            </a:r>
            <a:r>
              <a:rPr lang="en-US" sz="2400" b="1" dirty="0">
                <a:latin typeface="Times New Roman" pitchFamily="18" charset="0"/>
              </a:rPr>
              <a:t> у:</a:t>
            </a:r>
          </a:p>
          <a:p>
            <a:pPr eaLnBrk="0" hangingPunct="0"/>
            <a:endParaRPr lang="en-US" sz="2400" b="1" dirty="0">
              <a:latin typeface="Times New Roman" pitchFamily="18" charset="0"/>
            </a:endParaRPr>
          </a:p>
          <a:p>
            <a:pPr lvl="2" eaLnBrk="0" hangingPunct="0"/>
            <a:r>
              <a:rPr lang="en-US" sz="2400" dirty="0">
                <a:latin typeface="Times New Roman" pitchFamily="18" charset="0"/>
              </a:rPr>
              <a:t>·	</a:t>
            </a:r>
            <a:r>
              <a:rPr lang="en-US" sz="2400" b="1" dirty="0" err="1">
                <a:latin typeface="Times New Roman" pitchFamily="18" charset="0"/>
              </a:rPr>
              <a:t>контроли</a:t>
            </a:r>
            <a:r>
              <a:rPr lang="en-US" sz="2400" b="1" dirty="0">
                <a:latin typeface="Times New Roman" pitchFamily="18" charset="0"/>
              </a:rPr>
              <a:t> </a:t>
            </a:r>
            <a:r>
              <a:rPr lang="en-US" sz="2400" b="1" dirty="0" err="1">
                <a:latin typeface="Times New Roman" pitchFamily="18" charset="0"/>
              </a:rPr>
              <a:t>запремине</a:t>
            </a:r>
            <a:r>
              <a:rPr lang="en-US" sz="2400" b="1" dirty="0">
                <a:latin typeface="Times New Roman" pitchFamily="18" charset="0"/>
              </a:rPr>
              <a:t> </a:t>
            </a:r>
            <a:r>
              <a:rPr lang="en-US" sz="2400" b="1" dirty="0" err="1">
                <a:latin typeface="Times New Roman" pitchFamily="18" charset="0"/>
              </a:rPr>
              <a:t>екстрацелуларне</a:t>
            </a:r>
            <a:r>
              <a:rPr lang="en-US" sz="2400" b="1" dirty="0">
                <a:latin typeface="Times New Roman" pitchFamily="18" charset="0"/>
              </a:rPr>
              <a:t> </a:t>
            </a:r>
            <a:r>
              <a:rPr lang="en-US" sz="2400" b="1" dirty="0" err="1" smtClean="0">
                <a:latin typeface="Times New Roman" pitchFamily="18" charset="0"/>
              </a:rPr>
              <a:t>течности</a:t>
            </a:r>
            <a:r>
              <a:rPr lang="en-US" sz="2400" b="1" dirty="0" smtClean="0">
                <a:latin typeface="Times New Roman" pitchFamily="18" charset="0"/>
              </a:rPr>
              <a:t>,</a:t>
            </a:r>
            <a:endParaRPr lang="en-US" sz="2400" b="1" dirty="0">
              <a:latin typeface="Times New Roman" pitchFamily="18" charset="0"/>
            </a:endParaRPr>
          </a:p>
          <a:p>
            <a:pPr lvl="2" eaLnBrk="0" hangingPunct="0"/>
            <a:endParaRPr lang="en-US" sz="2400" b="1" dirty="0">
              <a:latin typeface="Times New Roman" pitchFamily="18" charset="0"/>
            </a:endParaRPr>
          </a:p>
          <a:p>
            <a:pPr lvl="2" eaLnBrk="0" hangingPunct="0"/>
            <a:r>
              <a:rPr lang="en-US" sz="2400" dirty="0">
                <a:latin typeface="Times New Roman" pitchFamily="18" charset="0"/>
              </a:rPr>
              <a:t>·	</a:t>
            </a:r>
            <a:r>
              <a:rPr lang="en-US" sz="2400" b="1" dirty="0" err="1">
                <a:latin typeface="Times New Roman" pitchFamily="18" charset="0"/>
              </a:rPr>
              <a:t>одржању</a:t>
            </a:r>
            <a:r>
              <a:rPr lang="en-US" sz="2400" b="1" dirty="0">
                <a:latin typeface="Times New Roman" pitchFamily="18" charset="0"/>
              </a:rPr>
              <a:t> </a:t>
            </a:r>
            <a:r>
              <a:rPr lang="en-US" sz="2400" b="1" dirty="0" err="1">
                <a:latin typeface="Times New Roman" pitchFamily="18" charset="0"/>
              </a:rPr>
              <a:t>ацидо-базне</a:t>
            </a:r>
            <a:r>
              <a:rPr lang="en-US" sz="2400" b="1" dirty="0">
                <a:latin typeface="Times New Roman" pitchFamily="18" charset="0"/>
              </a:rPr>
              <a:t> </a:t>
            </a:r>
            <a:r>
              <a:rPr lang="en-US" sz="2400" b="1" dirty="0" err="1" smtClean="0">
                <a:latin typeface="Times New Roman" pitchFamily="18" charset="0"/>
              </a:rPr>
              <a:t>равнотеже</a:t>
            </a:r>
            <a:r>
              <a:rPr lang="en-US" sz="2400" b="1" dirty="0" smtClean="0">
                <a:latin typeface="Times New Roman" pitchFamily="18" charset="0"/>
              </a:rPr>
              <a:t>,</a:t>
            </a:r>
            <a:endParaRPr lang="en-US" sz="2400" b="1" dirty="0">
              <a:latin typeface="Times New Roman" pitchFamily="18" charset="0"/>
            </a:endParaRPr>
          </a:p>
          <a:p>
            <a:pPr lvl="2" eaLnBrk="0" hangingPunct="0"/>
            <a:endParaRPr lang="en-US" sz="2400" b="1" dirty="0">
              <a:latin typeface="Times New Roman" pitchFamily="18" charset="0"/>
            </a:endParaRPr>
          </a:p>
          <a:p>
            <a:pPr lvl="2" eaLnBrk="0" hangingPunct="0"/>
            <a:r>
              <a:rPr lang="en-US" sz="2400" dirty="0">
                <a:latin typeface="Times New Roman" pitchFamily="18" charset="0"/>
              </a:rPr>
              <a:t>·	</a:t>
            </a:r>
            <a:r>
              <a:rPr lang="en-US" sz="2400" b="1" dirty="0" err="1">
                <a:latin typeface="Times New Roman" pitchFamily="18" charset="0"/>
              </a:rPr>
              <a:t>лучењу</a:t>
            </a:r>
            <a:r>
              <a:rPr lang="en-US" sz="2400" b="1" dirty="0">
                <a:latin typeface="Times New Roman" pitchFamily="18" charset="0"/>
              </a:rPr>
              <a:t> </a:t>
            </a:r>
            <a:r>
              <a:rPr lang="en-US" sz="2400" b="1" dirty="0" err="1">
                <a:latin typeface="Times New Roman" pitchFamily="18" charset="0"/>
              </a:rPr>
              <a:t>хлороводоничне</a:t>
            </a:r>
            <a:r>
              <a:rPr lang="en-US" sz="2400" b="1" dirty="0">
                <a:latin typeface="Times New Roman" pitchFamily="18" charset="0"/>
              </a:rPr>
              <a:t> </a:t>
            </a:r>
            <a:r>
              <a:rPr lang="en-US" sz="2400" b="1" dirty="0" err="1">
                <a:latin typeface="Times New Roman" pitchFamily="18" charset="0"/>
              </a:rPr>
              <a:t>киселине</a:t>
            </a:r>
            <a:r>
              <a:rPr lang="en-US" sz="2400" b="1" dirty="0">
                <a:latin typeface="Times New Roman" pitchFamily="18" charset="0"/>
              </a:rPr>
              <a:t> у </a:t>
            </a:r>
            <a:r>
              <a:rPr lang="en-US" sz="2400" b="1" dirty="0" err="1" smtClean="0">
                <a:latin typeface="Times New Roman" pitchFamily="18" charset="0"/>
              </a:rPr>
              <a:t>желуцу</a:t>
            </a:r>
            <a:r>
              <a:rPr lang="en-US" sz="2400" b="1" dirty="0" smtClean="0">
                <a:latin typeface="Times New Roman" pitchFamily="18" charset="0"/>
              </a:rPr>
              <a:t>.</a:t>
            </a:r>
            <a:endParaRPr lang="en-US" sz="2400" b="1" dirty="0">
              <a:latin typeface="Times New Roman" pitchFamily="18" charset="0"/>
            </a:endParaRPr>
          </a:p>
          <a:p>
            <a:pPr algn="just" eaLnBrk="0" hangingPunct="0"/>
            <a:endParaRPr lang="en-US" sz="2400" b="1" dirty="0">
              <a:latin typeface="Times New Roman" pitchFamily="18" charset="0"/>
            </a:endParaRPr>
          </a:p>
        </p:txBody>
      </p:sp>
    </p:spTree>
  </p:cSld>
  <p:clrMapOvr>
    <a:masterClrMapping/>
  </p:clrMapOvr>
  <p:transition advTm="16397"/>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323850" y="1030288"/>
            <a:ext cx="8370888" cy="5570756"/>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ХЛОР -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хлора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nl-NL" sz="2400" b="1" dirty="0">
              <a:latin typeface="Times New Roman" pitchFamily="18" charset="0"/>
            </a:endParaRPr>
          </a:p>
          <a:p>
            <a:pPr algn="just" eaLnBrk="0" hangingPunct="0"/>
            <a:r>
              <a:rPr lang="nl-NL" sz="2000" b="1" dirty="0">
                <a:latin typeface="Times New Roman" pitchFamily="18" charset="0"/>
              </a:rPr>
              <a:t>ГЛАВНИ ИЗВОР</a:t>
            </a:r>
          </a:p>
          <a:p>
            <a:pPr algn="just" eaLnBrk="0" hangingPunct="0"/>
            <a:endParaRPr lang="nl-NL" sz="2000" b="1" dirty="0">
              <a:latin typeface="Times New Roman" pitchFamily="18" charset="0"/>
            </a:endParaRPr>
          </a:p>
          <a:p>
            <a:pPr lvl="2" algn="just" eaLnBrk="0" hangingPunct="0"/>
            <a:r>
              <a:rPr lang="nl-NL" sz="2000" dirty="0">
                <a:latin typeface="Symbol" pitchFamily="18" charset="2"/>
                <a:cs typeface="Times New Roman" pitchFamily="18" charset="0"/>
              </a:rPr>
              <a:t>·	</a:t>
            </a:r>
            <a:r>
              <a:rPr lang="nl-NL" sz="2000" b="1" i="1" dirty="0">
                <a:latin typeface="Times New Roman" pitchFamily="18" charset="0"/>
              </a:rPr>
              <a:t>Намирнице животињског порекла</a:t>
            </a:r>
          </a:p>
          <a:p>
            <a:pPr algn="just" eaLnBrk="0" hangingPunct="0"/>
            <a:endParaRPr lang="nl-NL" sz="2000" b="1" dirty="0">
              <a:latin typeface="Times New Roman" pitchFamily="18" charset="0"/>
            </a:endParaRPr>
          </a:p>
          <a:p>
            <a:pPr lvl="3" algn="just" eaLnBrk="0" hangingPunct="0"/>
            <a:r>
              <a:rPr lang="nl-NL" sz="2000" dirty="0">
                <a:latin typeface="Wingdings" pitchFamily="2" charset="2"/>
                <a:cs typeface="Times New Roman" pitchFamily="18" charset="0"/>
              </a:rPr>
              <a:t>Ø	</a:t>
            </a:r>
            <a:r>
              <a:rPr lang="nl-NL" sz="2000" b="1" dirty="0">
                <a:latin typeface="Times New Roman" pitchFamily="18" charset="0"/>
              </a:rPr>
              <a:t>месо</a:t>
            </a:r>
          </a:p>
          <a:p>
            <a:pPr algn="just" eaLnBrk="0" hangingPunct="0"/>
            <a:endParaRPr lang="nl-NL" sz="2000" b="1" dirty="0">
              <a:latin typeface="Times New Roman" pitchFamily="18" charset="0"/>
            </a:endParaRPr>
          </a:p>
          <a:p>
            <a:pPr lvl="2" algn="just" eaLnBrk="0" hangingPunct="0"/>
            <a:r>
              <a:rPr lang="nl-NL" sz="2000" dirty="0">
                <a:latin typeface="Symbol" pitchFamily="18" charset="2"/>
                <a:cs typeface="Times New Roman" pitchFamily="18" charset="0"/>
              </a:rPr>
              <a:t>·	</a:t>
            </a:r>
            <a:r>
              <a:rPr lang="nl-NL" sz="2000" b="1" i="1" dirty="0">
                <a:latin typeface="Times New Roman" pitchFamily="18" charset="0"/>
              </a:rPr>
              <a:t>Намирнице биљног порекла</a:t>
            </a:r>
          </a:p>
          <a:p>
            <a:pPr algn="just" eaLnBrk="0" hangingPunct="0"/>
            <a:endParaRPr lang="nl-NL" sz="2000" b="1" dirty="0">
              <a:latin typeface="Times New Roman" pitchFamily="18" charset="0"/>
            </a:endParaRPr>
          </a:p>
          <a:p>
            <a:pPr lvl="3" algn="just" eaLnBrk="0" hangingPunct="0"/>
            <a:r>
              <a:rPr lang="nl-NL" sz="2000" dirty="0">
                <a:latin typeface="Wingdings" pitchFamily="2" charset="2"/>
                <a:cs typeface="Times New Roman" pitchFamily="18" charset="0"/>
              </a:rPr>
              <a:t>Ø	</a:t>
            </a:r>
            <a:r>
              <a:rPr lang="nl-NL" sz="2000" b="1" dirty="0">
                <a:latin typeface="Times New Roman" pitchFamily="18" charset="0"/>
              </a:rPr>
              <a:t>поврће</a:t>
            </a:r>
          </a:p>
          <a:p>
            <a:pPr lvl="3" eaLnBrk="0" hangingPunct="0">
              <a:buFont typeface="Wingdings" pitchFamily="2" charset="2"/>
              <a:buChar char="Ø"/>
            </a:pPr>
            <a:r>
              <a:rPr lang="nl-NL" sz="2000" b="1" dirty="0" smtClean="0">
                <a:latin typeface="Times New Roman" pitchFamily="18" charset="0"/>
              </a:rPr>
              <a:t>     воће </a:t>
            </a:r>
            <a:endParaRPr lang="sr-Cyrl-RS" sz="2000" b="1" dirty="0" smtClean="0">
              <a:latin typeface="Times New Roman" pitchFamily="18" charset="0"/>
            </a:endParaRPr>
          </a:p>
          <a:p>
            <a:pPr lvl="3" eaLnBrk="0" hangingPunct="0"/>
            <a:endParaRPr lang="sr-Cyrl-CS" sz="2000" b="1" dirty="0">
              <a:latin typeface="Times New Roman" pitchFamily="18" charset="0"/>
            </a:endParaRPr>
          </a:p>
          <a:p>
            <a:pPr eaLnBrk="0" hangingPunct="0"/>
            <a:r>
              <a:rPr lang="de-DE" b="1" dirty="0">
                <a:latin typeface="Times New Roman" pitchFamily="18" charset="0"/>
                <a:cs typeface="Times New Roman" pitchFamily="18" charset="0"/>
              </a:rPr>
              <a:t>ДНЕВНЕ ПОТРЕБЕ</a:t>
            </a:r>
          </a:p>
          <a:p>
            <a:r>
              <a:rPr lang="sr-Cyrl-CS" b="1" i="1" dirty="0" smtClean="0">
                <a:latin typeface="Times New Roman" pitchFamily="18" charset="0"/>
                <a:cs typeface="Times New Roman" pitchFamily="18" charset="0"/>
              </a:rPr>
              <a:t>П</a:t>
            </a:r>
            <a:r>
              <a:rPr lang="de-DE" b="1" i="1" dirty="0" smtClean="0">
                <a:latin typeface="Times New Roman" pitchFamily="18" charset="0"/>
                <a:cs typeface="Times New Roman" pitchFamily="18" charset="0"/>
              </a:rPr>
              <a:t>репо</a:t>
            </a:r>
            <a:r>
              <a:rPr lang="sr-Cyrl-CS" b="1" i="1" dirty="0" smtClean="0">
                <a:latin typeface="Times New Roman" pitchFamily="18" charset="0"/>
                <a:cs typeface="Times New Roman" pitchFamily="18" charset="0"/>
              </a:rPr>
              <a:t>р</a:t>
            </a:r>
            <a:r>
              <a:rPr lang="de-DE" b="1" i="1" dirty="0" smtClean="0">
                <a:latin typeface="Times New Roman" pitchFamily="18" charset="0"/>
                <a:cs typeface="Times New Roman" pitchFamily="18" charset="0"/>
              </a:rPr>
              <a:t>уч</a:t>
            </a:r>
            <a:r>
              <a:rPr lang="sr-Cyrl-CS" b="1" i="1" dirty="0" smtClean="0">
                <a:latin typeface="Times New Roman" pitchFamily="18" charset="0"/>
                <a:cs typeface="Times New Roman" pitchFamily="18" charset="0"/>
              </a:rPr>
              <a:t>е</a:t>
            </a:r>
            <a:r>
              <a:rPr lang="de-DE" b="1" i="1" dirty="0" smtClean="0">
                <a:latin typeface="Times New Roman" pitchFamily="18" charset="0"/>
                <a:cs typeface="Times New Roman" pitchFamily="18" charset="0"/>
              </a:rPr>
              <a:t>н </a:t>
            </a:r>
            <a:r>
              <a:rPr lang="sr-Cyrl-CS" b="1" i="1" dirty="0" smtClean="0">
                <a:latin typeface="Times New Roman" pitchFamily="18" charset="0"/>
                <a:cs typeface="Times New Roman" pitchFamily="18" charset="0"/>
              </a:rPr>
              <a:t>уно</a:t>
            </a:r>
            <a:r>
              <a:rPr lang="de-DE" b="1" i="1" dirty="0" smtClean="0">
                <a:latin typeface="Times New Roman" pitchFamily="18" charset="0"/>
                <a:cs typeface="Times New Roman" pitchFamily="18" charset="0"/>
              </a:rPr>
              <a:t>с </a:t>
            </a:r>
          </a:p>
          <a:p>
            <a:endParaRPr lang="de-DE" b="1" dirty="0" smtClean="0">
              <a:latin typeface="Times New Roman" pitchFamily="18" charset="0"/>
              <a:cs typeface="Times New Roman" pitchFamily="18" charset="0"/>
            </a:endParaRPr>
          </a:p>
          <a:p>
            <a:pPr lvl="2"/>
            <a:r>
              <a:rPr lang="de-DE"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500 mg </a:t>
            </a:r>
            <a:r>
              <a:rPr lang="sr-Cyrl-CS" b="1" dirty="0" smtClean="0">
                <a:latin typeface="Times New Roman" pitchFamily="18" charset="0"/>
                <a:cs typeface="Times New Roman" pitchFamily="18" charset="0"/>
              </a:rPr>
              <a:t>н</a:t>
            </a:r>
            <a:r>
              <a:rPr lang="en-US" b="1" dirty="0" err="1" smtClean="0">
                <a:latin typeface="Times New Roman" pitchFamily="18" charset="0"/>
                <a:cs typeface="Times New Roman" pitchFamily="18" charset="0"/>
              </a:rPr>
              <a:t>оворође</a:t>
            </a:r>
            <a:r>
              <a:rPr lang="sr-Cyrl-CS" b="1" dirty="0" smtClean="0">
                <a:latin typeface="Times New Roman" pitchFamily="18" charset="0"/>
                <a:cs typeface="Times New Roman" pitchFamily="18" charset="0"/>
              </a:rPr>
              <a:t>нч</a:t>
            </a:r>
            <a:r>
              <a:rPr lang="en-US" b="1" dirty="0" err="1" smtClean="0">
                <a:latin typeface="Times New Roman" pitchFamily="18" charset="0"/>
                <a:cs typeface="Times New Roman" pitchFamily="18" charset="0"/>
              </a:rPr>
              <a:t>ад</a:t>
            </a:r>
            <a:endParaRPr lang="en-US" b="1" dirty="0" smtClean="0">
              <a:latin typeface="Times New Roman" pitchFamily="18" charset="0"/>
              <a:cs typeface="Times New Roman" pitchFamily="18" charset="0"/>
            </a:endParaRPr>
          </a:p>
          <a:p>
            <a:pPr lvl="2"/>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1000-2000 mg </a:t>
            </a:r>
            <a:r>
              <a:rPr lang="sr-Cyrl-CS" b="1" dirty="0" smtClean="0">
                <a:latin typeface="Times New Roman" pitchFamily="18" charset="0"/>
                <a:cs typeface="Times New Roman" pitchFamily="18" charset="0"/>
              </a:rPr>
              <a:t>д</a:t>
            </a:r>
            <a:r>
              <a:rPr lang="en-US" b="1" dirty="0" err="1" smtClean="0">
                <a:latin typeface="Times New Roman" pitchFamily="18" charset="0"/>
                <a:cs typeface="Times New Roman" pitchFamily="18" charset="0"/>
              </a:rPr>
              <a:t>ец</a:t>
            </a:r>
            <a:r>
              <a:rPr lang="sr-Cyrl-CS" b="1" dirty="0" smtClean="0">
                <a:latin typeface="Times New Roman" pitchFamily="18" charset="0"/>
                <a:cs typeface="Times New Roman" pitchFamily="18" charset="0"/>
              </a:rPr>
              <a:t>а</a:t>
            </a:r>
            <a:endParaRPr lang="en-US" b="1" dirty="0" smtClean="0">
              <a:latin typeface="Times New Roman" pitchFamily="18" charset="0"/>
              <a:cs typeface="Times New Roman" pitchFamily="18" charset="0"/>
            </a:endParaRPr>
          </a:p>
          <a:p>
            <a:pPr lvl="2"/>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2000 mg о</a:t>
            </a:r>
            <a:r>
              <a:rPr lang="sr-Cyrl-CS" b="1" dirty="0" smtClean="0">
                <a:latin typeface="Times New Roman" pitchFamily="18" charset="0"/>
                <a:cs typeface="Times New Roman" pitchFamily="18" charset="0"/>
              </a:rPr>
              <a:t>д</a:t>
            </a:r>
            <a:r>
              <a:rPr lang="en-US" b="1" dirty="0" err="1" smtClean="0">
                <a:latin typeface="Times New Roman" pitchFamily="18" charset="0"/>
                <a:cs typeface="Times New Roman" pitchFamily="18" charset="0"/>
              </a:rPr>
              <a:t>расли</a:t>
            </a:r>
            <a:endParaRPr lang="en-US" b="1" dirty="0" smtClean="0">
              <a:latin typeface="Times New Roman" pitchFamily="18" charset="0"/>
              <a:cs typeface="Times New Roman" pitchFamily="18" charset="0"/>
            </a:endParaRPr>
          </a:p>
        </p:txBody>
      </p:sp>
    </p:spTree>
  </p:cSld>
  <p:clrMapOvr>
    <a:masterClrMapping/>
  </p:clrMapOvr>
  <p:transition advTm="16133"/>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3"/>
          <p:cNvSpPr txBox="1">
            <a:spLocks noChangeArrowheads="1"/>
          </p:cNvSpPr>
          <p:nvPr/>
        </p:nvSpPr>
        <p:spPr bwMode="auto">
          <a:xfrm>
            <a:off x="762000" y="1000108"/>
            <a:ext cx="8077200" cy="4585871"/>
          </a:xfrm>
          <a:prstGeom prst="rect">
            <a:avLst/>
          </a:prstGeom>
          <a:noFill/>
          <a:ln w="9525">
            <a:noFill/>
            <a:miter lim="800000"/>
            <a:headEnd/>
            <a:tailEnd/>
          </a:ln>
          <a:effectLst/>
        </p:spPr>
        <p:txBody>
          <a:bodyPr wrap="square">
            <a:spAutoFit/>
          </a:bodyPr>
          <a:lstStyle/>
          <a:p>
            <a:pPr algn="just" eaLnBrk="0" hangingPunct="0"/>
            <a:r>
              <a:rPr lang="en-US" sz="2800" b="1" dirty="0">
                <a:latin typeface="Times New Roman" pitchFamily="18" charset="0"/>
              </a:rPr>
              <a:t>ХЛОР И ЗДРАВЉЕ</a:t>
            </a:r>
            <a:endParaRPr lang="en-US" sz="2400" b="1" i="1" dirty="0">
              <a:latin typeface="Times New Roman" pitchFamily="18" charset="0"/>
            </a:endParaRPr>
          </a:p>
          <a:p>
            <a:pPr algn="just" eaLnBrk="0" hangingPunct="0"/>
            <a:endParaRPr lang="de-DE" sz="2400" b="1" dirty="0">
              <a:latin typeface="Times New Roman" pitchFamily="18" charset="0"/>
            </a:endParaRPr>
          </a:p>
          <a:p>
            <a:pPr algn="just" eaLnBrk="0" hangingPunct="0"/>
            <a:r>
              <a:rPr lang="en-US" sz="2400" b="1" i="1" dirty="0" err="1">
                <a:latin typeface="Times New Roman" pitchFamily="18" charset="0"/>
              </a:rPr>
              <a:t>Дефицит</a:t>
            </a:r>
            <a:endParaRPr lang="en-US" sz="2400" b="1" i="1" dirty="0">
              <a:latin typeface="Times New Roman" pitchFamily="18" charset="0"/>
            </a:endParaRPr>
          </a:p>
          <a:p>
            <a:pPr algn="just" eaLnBrk="0" hangingPunct="0"/>
            <a:endParaRPr lang="en-US" sz="2400" b="1" dirty="0">
              <a:latin typeface="Times New Roman" pitchFamily="18" charset="0"/>
            </a:endParaRPr>
          </a:p>
          <a:p>
            <a:pPr lvl="1" algn="just" eaLnBrk="0" hangingPunct="0"/>
            <a:r>
              <a:rPr lang="en-US" sz="2400" b="1" dirty="0" err="1">
                <a:latin typeface="Times New Roman" pitchFamily="18" charset="0"/>
              </a:rPr>
              <a:t>Недостатак</a:t>
            </a:r>
            <a:r>
              <a:rPr lang="en-US" sz="2400" b="1" dirty="0">
                <a:latin typeface="Times New Roman" pitchFamily="18" charset="0"/>
              </a:rPr>
              <a:t> </a:t>
            </a:r>
            <a:r>
              <a:rPr lang="en-US" sz="2400" b="1" dirty="0" err="1">
                <a:latin typeface="Times New Roman" pitchFamily="18" charset="0"/>
              </a:rPr>
              <a:t>хлора</a:t>
            </a:r>
            <a:r>
              <a:rPr lang="en-US" sz="2400" b="1" dirty="0">
                <a:latin typeface="Times New Roman" pitchFamily="18" charset="0"/>
              </a:rPr>
              <a:t> </a:t>
            </a:r>
            <a:r>
              <a:rPr lang="en-US" sz="2400" b="1" dirty="0" err="1">
                <a:latin typeface="Times New Roman" pitchFamily="18" charset="0"/>
              </a:rPr>
              <a:t>није</a:t>
            </a:r>
            <a:r>
              <a:rPr lang="en-US" sz="2400" b="1" dirty="0">
                <a:latin typeface="Times New Roman" pitchFamily="18" charset="0"/>
              </a:rPr>
              <a:t> </a:t>
            </a:r>
            <a:r>
              <a:rPr lang="en-US" sz="2400" b="1" dirty="0" err="1">
                <a:latin typeface="Times New Roman" pitchFamily="18" charset="0"/>
              </a:rPr>
              <a:t>забележен</a:t>
            </a:r>
            <a:r>
              <a:rPr lang="en-US" sz="2400" b="1" dirty="0">
                <a:latin typeface="Times New Roman" pitchFamily="18" charset="0"/>
              </a:rPr>
              <a:t> </a:t>
            </a:r>
            <a:r>
              <a:rPr lang="en-US" sz="2400" b="1" dirty="0" err="1">
                <a:latin typeface="Times New Roman" pitchFamily="18" charset="0"/>
              </a:rPr>
              <a:t>код</a:t>
            </a:r>
            <a:r>
              <a:rPr lang="en-US" sz="2400" b="1" dirty="0">
                <a:latin typeface="Times New Roman" pitchFamily="18" charset="0"/>
              </a:rPr>
              <a:t> </a:t>
            </a:r>
            <a:r>
              <a:rPr lang="en-US" sz="2400" b="1" dirty="0" err="1">
                <a:latin typeface="Times New Roman" pitchFamily="18" charset="0"/>
              </a:rPr>
              <a:t>здравих</a:t>
            </a:r>
            <a:r>
              <a:rPr lang="en-US" sz="2400" b="1" dirty="0">
                <a:latin typeface="Times New Roman" pitchFamily="18" charset="0"/>
              </a:rPr>
              <a:t> </a:t>
            </a:r>
            <a:r>
              <a:rPr lang="en-US" sz="2400" b="1" dirty="0" err="1">
                <a:latin typeface="Times New Roman" pitchFamily="18" charset="0"/>
              </a:rPr>
              <a:t>особа</a:t>
            </a:r>
            <a:r>
              <a:rPr lang="en-US" sz="2400" b="1" dirty="0">
                <a:latin typeface="Times New Roman" pitchFamily="18" charset="0"/>
              </a:rPr>
              <a:t> </a:t>
            </a:r>
            <a:r>
              <a:rPr lang="en-US" sz="2400" b="1" dirty="0" err="1">
                <a:latin typeface="Times New Roman" pitchFamily="18" charset="0"/>
              </a:rPr>
              <a:t>при</a:t>
            </a:r>
            <a:r>
              <a:rPr lang="en-US" sz="2400" b="1" dirty="0">
                <a:latin typeface="Times New Roman" pitchFamily="18" charset="0"/>
              </a:rPr>
              <a:t> </a:t>
            </a:r>
            <a:r>
              <a:rPr lang="en-US" sz="2400" b="1" dirty="0" err="1">
                <a:latin typeface="Times New Roman" pitchFamily="18" charset="0"/>
              </a:rPr>
              <a:t>уобичајеној</a:t>
            </a:r>
            <a:r>
              <a:rPr lang="en-US" sz="2400" b="1" dirty="0">
                <a:latin typeface="Times New Roman" pitchFamily="18" charset="0"/>
              </a:rPr>
              <a:t> </a:t>
            </a:r>
            <a:r>
              <a:rPr lang="en-US" sz="2400" b="1" dirty="0" err="1">
                <a:latin typeface="Times New Roman" pitchFamily="18" charset="0"/>
              </a:rPr>
              <a:t>исхрани</a:t>
            </a:r>
            <a:r>
              <a:rPr lang="en-US" sz="2400" b="1" dirty="0">
                <a:latin typeface="Times New Roman" pitchFamily="18" charset="0"/>
              </a:rPr>
              <a:t>.</a:t>
            </a:r>
          </a:p>
          <a:p>
            <a:pPr algn="just" eaLnBrk="0" hangingPunct="0"/>
            <a:endParaRPr lang="en-US" sz="2400" b="1" dirty="0">
              <a:latin typeface="Times New Roman" pitchFamily="18" charset="0"/>
            </a:endParaRPr>
          </a:p>
          <a:p>
            <a:pPr algn="just" eaLnBrk="0" hangingPunct="0"/>
            <a:r>
              <a:rPr lang="en-US" sz="2400" b="1" i="1" dirty="0" err="1">
                <a:latin typeface="Times New Roman" pitchFamily="18" charset="0"/>
              </a:rPr>
              <a:t>Токсичност</a:t>
            </a:r>
            <a:endParaRPr lang="en-US" sz="2400" b="1" i="1" dirty="0">
              <a:latin typeface="Times New Roman" pitchFamily="18" charset="0"/>
            </a:endParaRPr>
          </a:p>
          <a:p>
            <a:pPr algn="just" eaLnBrk="0" hangingPunct="0"/>
            <a:endParaRPr lang="en-US" sz="2400" b="1" dirty="0">
              <a:latin typeface="Times New Roman" pitchFamily="18" charset="0"/>
            </a:endParaRPr>
          </a:p>
          <a:p>
            <a:pPr lvl="1" algn="just" eaLnBrk="0" hangingPunct="0"/>
            <a:r>
              <a:rPr lang="en-US" sz="2400" b="1" dirty="0" err="1">
                <a:latin typeface="Times New Roman" pitchFamily="18" charset="0"/>
              </a:rPr>
              <a:t>Није</a:t>
            </a:r>
            <a:r>
              <a:rPr lang="en-US" sz="2400" b="1" dirty="0">
                <a:latin typeface="Times New Roman" pitchFamily="18" charset="0"/>
              </a:rPr>
              <a:t> </a:t>
            </a:r>
            <a:r>
              <a:rPr lang="en-US" sz="2400" b="1" dirty="0" err="1">
                <a:latin typeface="Times New Roman" pitchFamily="18" charset="0"/>
              </a:rPr>
              <a:t>уобичајена</a:t>
            </a:r>
            <a:r>
              <a:rPr lang="en-US" sz="2400" b="1" dirty="0">
                <a:latin typeface="Times New Roman" pitchFamily="18" charset="0"/>
              </a:rPr>
              <a:t> </a:t>
            </a:r>
            <a:r>
              <a:rPr lang="en-US" sz="2400" b="1" dirty="0" err="1">
                <a:latin typeface="Times New Roman" pitchFamily="18" charset="0"/>
              </a:rPr>
              <a:t>појава</a:t>
            </a:r>
            <a:r>
              <a:rPr lang="en-US" sz="2400" b="1" dirty="0">
                <a:latin typeface="Times New Roman" pitchFamily="18" charset="0"/>
              </a:rPr>
              <a:t> </a:t>
            </a:r>
            <a:r>
              <a:rPr lang="en-US" sz="2400" b="1" dirty="0" err="1">
                <a:latin typeface="Times New Roman" pitchFamily="18" charset="0"/>
              </a:rPr>
              <a:t>нежељених</a:t>
            </a:r>
            <a:r>
              <a:rPr lang="en-US" sz="2400" b="1" dirty="0">
                <a:latin typeface="Times New Roman" pitchFamily="18" charset="0"/>
              </a:rPr>
              <a:t> </a:t>
            </a:r>
            <a:r>
              <a:rPr lang="en-US" sz="2400" b="1" dirty="0" err="1">
                <a:latin typeface="Times New Roman" pitchFamily="18" charset="0"/>
              </a:rPr>
              <a:t>ефеката</a:t>
            </a:r>
            <a:r>
              <a:rPr lang="en-US" sz="2400" b="1" dirty="0">
                <a:latin typeface="Times New Roman" pitchFamily="18" charset="0"/>
              </a:rPr>
              <a:t> </a:t>
            </a:r>
            <a:r>
              <a:rPr lang="en-US" sz="2400" b="1" dirty="0" err="1">
                <a:latin typeface="Times New Roman" pitchFamily="18" charset="0"/>
              </a:rPr>
              <a:t>при</a:t>
            </a:r>
            <a:r>
              <a:rPr lang="en-US" sz="2400" b="1" dirty="0">
                <a:latin typeface="Times New Roman" pitchFamily="18" charset="0"/>
              </a:rPr>
              <a:t> </a:t>
            </a:r>
            <a:r>
              <a:rPr lang="en-US" sz="2400" b="1" dirty="0" err="1">
                <a:latin typeface="Times New Roman" pitchFamily="18" charset="0"/>
              </a:rPr>
              <a:t>уносу</a:t>
            </a:r>
            <a:r>
              <a:rPr lang="en-US" sz="2400" b="1" dirty="0">
                <a:latin typeface="Times New Roman" pitchFamily="18" charset="0"/>
              </a:rPr>
              <a:t> </a:t>
            </a:r>
            <a:r>
              <a:rPr lang="en-US" sz="2400" b="1" dirty="0" err="1">
                <a:latin typeface="Times New Roman" pitchFamily="18" charset="0"/>
              </a:rPr>
              <a:t>хлора</a:t>
            </a:r>
            <a:r>
              <a:rPr lang="en-US" sz="2400" b="1" dirty="0">
                <a:latin typeface="Times New Roman" pitchFamily="18" charset="0"/>
              </a:rPr>
              <a:t> </a:t>
            </a:r>
            <a:r>
              <a:rPr lang="en-US" sz="2400" b="1" dirty="0" err="1">
                <a:latin typeface="Times New Roman" pitchFamily="18" charset="0"/>
              </a:rPr>
              <a:t>из</a:t>
            </a:r>
            <a:r>
              <a:rPr lang="en-US" sz="2400" b="1" dirty="0">
                <a:latin typeface="Times New Roman" pitchFamily="18" charset="0"/>
              </a:rPr>
              <a:t> </a:t>
            </a:r>
            <a:r>
              <a:rPr lang="en-US" sz="2400" b="1" dirty="0" err="1">
                <a:latin typeface="Times New Roman" pitchFamily="18" charset="0"/>
              </a:rPr>
              <a:t>хране</a:t>
            </a:r>
            <a:r>
              <a:rPr lang="en-US" sz="2400" b="1" dirty="0">
                <a:latin typeface="Times New Roman" pitchFamily="18" charset="0"/>
              </a:rPr>
              <a:t>. </a:t>
            </a:r>
          </a:p>
          <a:p>
            <a:pPr algn="just" eaLnBrk="0" hangingPunct="0"/>
            <a:endParaRPr lang="nl-NL" sz="2400" b="1" dirty="0">
              <a:latin typeface="Times New Roman" pitchFamily="18" charset="0"/>
            </a:endParaRPr>
          </a:p>
        </p:txBody>
      </p:sp>
    </p:spTree>
  </p:cSld>
  <p:clrMapOvr>
    <a:masterClrMapping/>
  </p:clrMapOvr>
  <p:transition advTm="13552"/>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76200" y="3001963"/>
            <a:ext cx="9067800" cy="1066800"/>
          </a:xfrm>
          <a:prstGeom prst="rect">
            <a:avLst/>
          </a:prstGeom>
          <a:noFill/>
          <a:ln w="9525">
            <a:noFill/>
            <a:miter lim="800000"/>
            <a:headEnd/>
            <a:tailEnd/>
          </a:ln>
          <a:effectLst/>
        </p:spPr>
        <p:txBody>
          <a:bodyPr>
            <a:spAutoFit/>
          </a:bodyPr>
          <a:lstStyle/>
          <a:p>
            <a:pPr algn="ctr" eaLnBrk="0" hangingPunct="0"/>
            <a:r>
              <a:rPr lang="en-US" sz="3200" b="1">
                <a:latin typeface="Times New Roman" pitchFamily="18" charset="0"/>
              </a:rPr>
              <a:t>МИНЕРАЛНЕ МАТЕРИЈЕ</a:t>
            </a:r>
          </a:p>
          <a:p>
            <a:pPr algn="ctr" eaLnBrk="0" hangingPunct="0"/>
            <a:r>
              <a:rPr lang="en-US" sz="3200" b="1">
                <a:latin typeface="Times New Roman" pitchFamily="18" charset="0"/>
              </a:rPr>
              <a:t>ОЛИГОЕЛЕМЕНТИ</a:t>
            </a:r>
          </a:p>
        </p:txBody>
      </p:sp>
    </p:spTree>
  </p:cSld>
  <p:clrMapOvr>
    <a:masterClrMapping/>
  </p:clrMapOvr>
  <p:transition advTm="3932"/>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685800" y="1858963"/>
            <a:ext cx="7848600" cy="3323987"/>
          </a:xfrm>
          <a:prstGeom prst="rect">
            <a:avLst/>
          </a:prstGeom>
          <a:noFill/>
          <a:ln w="9525">
            <a:noFill/>
            <a:miter lim="800000"/>
            <a:headEnd/>
            <a:tailEnd/>
          </a:ln>
          <a:effectLst/>
        </p:spPr>
        <p:txBody>
          <a:bodyPr>
            <a:spAutoFit/>
          </a:bodyPr>
          <a:lstStyle/>
          <a:p>
            <a:pPr eaLnBrk="0" hangingPunct="0"/>
            <a:r>
              <a:rPr lang="nl-NL" sz="3200" b="1" dirty="0">
                <a:latin typeface="Times New Roman" pitchFamily="18" charset="0"/>
              </a:rPr>
              <a:t>ГВОЖЂЕ - </a:t>
            </a:r>
            <a:r>
              <a:rPr lang="nl-NL" sz="3600" b="1" dirty="0">
                <a:latin typeface="Times New Roman" pitchFamily="18" charset="0"/>
              </a:rPr>
              <a:t>з</a:t>
            </a:r>
            <a:r>
              <a:rPr lang="en-US" sz="3600" b="1" i="1" dirty="0" err="1">
                <a:latin typeface="Times New Roman" pitchFamily="18" charset="0"/>
              </a:rPr>
              <a:t>начај</a:t>
            </a:r>
            <a:endParaRPr lang="en-US" sz="3600" b="1" i="1" dirty="0">
              <a:latin typeface="Times New Roman" pitchFamily="18" charset="0"/>
            </a:endParaRPr>
          </a:p>
          <a:p>
            <a:pPr eaLnBrk="0" hangingPunct="0">
              <a:spcBef>
                <a:spcPct val="50000"/>
              </a:spcBef>
            </a:pPr>
            <a:endParaRPr lang="en-US" sz="2800" dirty="0">
              <a:latin typeface="Times New Roman" pitchFamily="18" charset="0"/>
            </a:endParaRPr>
          </a:p>
          <a:p>
            <a:pPr algn="just" eaLnBrk="0" hangingPunct="0"/>
            <a:r>
              <a:rPr lang="en-US" sz="3200" b="1" dirty="0" err="1" smtClean="0">
                <a:latin typeface="Times New Roman" pitchFamily="18" charset="0"/>
              </a:rPr>
              <a:t>Гвожђе</a:t>
            </a:r>
            <a:r>
              <a:rPr lang="en-US" sz="3200" b="1" dirty="0" smtClean="0">
                <a:latin typeface="Times New Roman" pitchFamily="18" charset="0"/>
              </a:rPr>
              <a:t> </a:t>
            </a:r>
            <a:r>
              <a:rPr lang="en-US" sz="3200" b="1" dirty="0" err="1" smtClean="0">
                <a:latin typeface="Times New Roman" pitchFamily="18" charset="0"/>
              </a:rPr>
              <a:t>се</a:t>
            </a:r>
            <a:r>
              <a:rPr lang="en-US" sz="3200" b="1" dirty="0" smtClean="0">
                <a:latin typeface="Times New Roman" pitchFamily="18" charset="0"/>
              </a:rPr>
              <a:t> </a:t>
            </a:r>
            <a:r>
              <a:rPr lang="en-US" sz="3200" b="1" dirty="0" err="1" smtClean="0">
                <a:latin typeface="Times New Roman" pitchFamily="18" charset="0"/>
              </a:rPr>
              <a:t>налази</a:t>
            </a:r>
            <a:r>
              <a:rPr lang="en-US" sz="3200" b="1" dirty="0" smtClean="0">
                <a:latin typeface="Times New Roman" pitchFamily="18" charset="0"/>
              </a:rPr>
              <a:t> у </a:t>
            </a:r>
            <a:r>
              <a:rPr lang="en-US" sz="3200" b="1" dirty="0" err="1" smtClean="0">
                <a:latin typeface="Times New Roman" pitchFamily="18" charset="0"/>
              </a:rPr>
              <a:t>организму</a:t>
            </a:r>
            <a:r>
              <a:rPr lang="en-US" sz="3200" b="1" dirty="0" smtClean="0">
                <a:latin typeface="Times New Roman" pitchFamily="18" charset="0"/>
              </a:rPr>
              <a:t> </a:t>
            </a:r>
            <a:r>
              <a:rPr lang="en-US" sz="3200" b="1" dirty="0" err="1" smtClean="0">
                <a:latin typeface="Times New Roman" pitchFamily="18" charset="0"/>
              </a:rPr>
              <a:t>људи</a:t>
            </a:r>
            <a:r>
              <a:rPr lang="en-US" sz="3200" b="1" dirty="0" smtClean="0">
                <a:latin typeface="Times New Roman" pitchFamily="18" charset="0"/>
              </a:rPr>
              <a:t> у </a:t>
            </a:r>
            <a:r>
              <a:rPr lang="en-US" sz="3200" b="1" dirty="0" err="1" smtClean="0">
                <a:latin typeface="Times New Roman" pitchFamily="18" charset="0"/>
              </a:rPr>
              <a:t>количини</a:t>
            </a:r>
            <a:r>
              <a:rPr lang="en-US" sz="3200" b="1" dirty="0" smtClean="0">
                <a:latin typeface="Times New Roman" pitchFamily="18" charset="0"/>
              </a:rPr>
              <a:t> </a:t>
            </a:r>
            <a:r>
              <a:rPr lang="en-US" sz="3200" b="1" dirty="0" err="1" smtClean="0">
                <a:latin typeface="Times New Roman" pitchFamily="18" charset="0"/>
              </a:rPr>
              <a:t>од</a:t>
            </a:r>
            <a:r>
              <a:rPr lang="en-US" sz="3200" b="1" dirty="0" smtClean="0">
                <a:latin typeface="Times New Roman" pitchFamily="18" charset="0"/>
              </a:rPr>
              <a:t> </a:t>
            </a:r>
            <a:r>
              <a:rPr lang="en-US" sz="3200" b="1" dirty="0" err="1" smtClean="0">
                <a:latin typeface="Times New Roman" pitchFamily="18" charset="0"/>
              </a:rPr>
              <a:t>око</a:t>
            </a:r>
            <a:r>
              <a:rPr lang="en-US" sz="3200" b="1" dirty="0" smtClean="0">
                <a:latin typeface="Times New Roman" pitchFamily="18" charset="0"/>
              </a:rPr>
              <a:t> 4-5</a:t>
            </a:r>
            <a:r>
              <a:rPr lang="en-US" sz="3200" b="1" dirty="0" smtClean="0">
                <a:latin typeface="Times New Roman" pitchFamily="18" charset="0"/>
                <a:cs typeface="Times New Roman" pitchFamily="18" charset="0"/>
              </a:rPr>
              <a:t> g</a:t>
            </a:r>
            <a:r>
              <a:rPr lang="en-US" sz="3200" b="1" dirty="0" smtClean="0">
                <a:latin typeface="Times New Roman" pitchFamily="18" charset="0"/>
              </a:rPr>
              <a:t>  и </a:t>
            </a:r>
            <a:r>
              <a:rPr lang="en-US" sz="3200" b="1" dirty="0" err="1" smtClean="0">
                <a:latin typeface="Times New Roman" pitchFamily="18" charset="0"/>
              </a:rPr>
              <a:t>има</a:t>
            </a:r>
            <a:r>
              <a:rPr lang="en-US" sz="3200" b="1" dirty="0" smtClean="0">
                <a:latin typeface="Times New Roman" pitchFamily="18" charset="0"/>
              </a:rPr>
              <a:t> </a:t>
            </a:r>
            <a:r>
              <a:rPr lang="en-US" sz="3200" b="1" dirty="0" err="1" smtClean="0">
                <a:latin typeface="Times New Roman" pitchFamily="18" charset="0"/>
              </a:rPr>
              <a:t>значај</a:t>
            </a:r>
            <a:r>
              <a:rPr lang="en-US" sz="3200" b="1" dirty="0" smtClean="0">
                <a:latin typeface="Times New Roman" pitchFamily="18" charset="0"/>
              </a:rPr>
              <a:t> у </a:t>
            </a:r>
            <a:r>
              <a:rPr lang="en-US" sz="3200" b="1" dirty="0" err="1" smtClean="0">
                <a:latin typeface="Times New Roman" pitchFamily="18" charset="0"/>
              </a:rPr>
              <a:t>градњи</a:t>
            </a:r>
            <a:r>
              <a:rPr lang="en-US" sz="3200" b="1" dirty="0" smtClean="0">
                <a:latin typeface="Times New Roman" pitchFamily="18" charset="0"/>
              </a:rPr>
              <a:t> </a:t>
            </a:r>
            <a:r>
              <a:rPr lang="en-US" sz="3200" b="1" dirty="0" err="1" smtClean="0">
                <a:latin typeface="Times New Roman" pitchFamily="18" charset="0"/>
              </a:rPr>
              <a:t>хемоглобина</a:t>
            </a:r>
            <a:r>
              <a:rPr lang="en-US" sz="3200" b="1" dirty="0" smtClean="0">
                <a:latin typeface="Times New Roman" pitchFamily="18" charset="0"/>
              </a:rPr>
              <a:t> (</a:t>
            </a:r>
            <a:r>
              <a:rPr lang="en-US" sz="3200" b="1" i="1" dirty="0" err="1" smtClean="0">
                <a:latin typeface="Times New Roman" pitchFamily="18" charset="0"/>
              </a:rPr>
              <a:t>има</a:t>
            </a:r>
            <a:r>
              <a:rPr lang="en-US" sz="3200" b="1" i="1" dirty="0" smtClean="0">
                <a:latin typeface="Times New Roman" pitchFamily="18" charset="0"/>
              </a:rPr>
              <a:t> </a:t>
            </a:r>
            <a:r>
              <a:rPr lang="en-US" sz="3200" b="1" i="1" dirty="0" err="1" smtClean="0">
                <a:latin typeface="Times New Roman" pitchFamily="18" charset="0"/>
              </a:rPr>
              <a:t>га</a:t>
            </a:r>
            <a:r>
              <a:rPr lang="en-US" sz="3200" b="1" i="1" dirty="0" smtClean="0">
                <a:latin typeface="Times New Roman" pitchFamily="18" charset="0"/>
              </a:rPr>
              <a:t> </a:t>
            </a:r>
            <a:r>
              <a:rPr lang="en-US" sz="3200" b="1" i="1" dirty="0" err="1" smtClean="0">
                <a:latin typeface="Times New Roman" pitchFamily="18" charset="0"/>
              </a:rPr>
              <a:t>до</a:t>
            </a:r>
            <a:r>
              <a:rPr lang="en-US" sz="3200" b="1" i="1" dirty="0" smtClean="0">
                <a:latin typeface="Times New Roman" pitchFamily="18" charset="0"/>
              </a:rPr>
              <a:t> 70%</a:t>
            </a:r>
            <a:r>
              <a:rPr lang="en-US" sz="3200" b="1" dirty="0" smtClean="0">
                <a:latin typeface="Times New Roman" pitchFamily="18" charset="0"/>
              </a:rPr>
              <a:t>)</a:t>
            </a:r>
          </a:p>
          <a:p>
            <a:pPr eaLnBrk="0" hangingPunct="0">
              <a:spcBef>
                <a:spcPct val="50000"/>
              </a:spcBef>
            </a:pPr>
            <a:endParaRPr lang="en-US" sz="2400" dirty="0">
              <a:latin typeface="Times New Roman" pitchFamily="18" charset="0"/>
            </a:endParaRPr>
          </a:p>
        </p:txBody>
      </p:sp>
    </p:spTree>
  </p:cSld>
  <p:clrMapOvr>
    <a:masterClrMapping/>
  </p:clrMapOvr>
  <p:transition advTm="12171"/>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685800" y="1000108"/>
            <a:ext cx="7848600" cy="5016758"/>
          </a:xfrm>
          <a:prstGeom prst="rect">
            <a:avLst/>
          </a:prstGeom>
          <a:noFill/>
          <a:ln w="9525">
            <a:noFill/>
            <a:miter lim="800000"/>
            <a:headEnd/>
            <a:tailEnd/>
          </a:ln>
          <a:effectLst/>
        </p:spPr>
        <p:txBody>
          <a:bodyPr wrap="square">
            <a:spAutoFit/>
          </a:bodyPr>
          <a:lstStyle/>
          <a:p>
            <a:pPr eaLnBrk="0" hangingPunct="0"/>
            <a:r>
              <a:rPr lang="nl-NL" sz="2800" b="1" dirty="0">
                <a:latin typeface="Times New Roman" pitchFamily="18" charset="0"/>
              </a:rPr>
              <a:t>ГВОЖЂЕ - </a:t>
            </a:r>
            <a:r>
              <a:rPr lang="en-US" sz="3200" b="1" i="1" dirty="0" err="1">
                <a:latin typeface="Times New Roman" pitchFamily="18" charset="0"/>
              </a:rPr>
              <a:t>улога</a:t>
            </a:r>
            <a:endParaRPr lang="en-US" sz="3200" b="1" i="1" dirty="0">
              <a:latin typeface="Times New Roman" pitchFamily="18" charset="0"/>
            </a:endParaRPr>
          </a:p>
          <a:p>
            <a:pPr algn="just" eaLnBrk="0" hangingPunct="0"/>
            <a:endParaRPr lang="nl-NL" sz="2800" b="1" dirty="0">
              <a:latin typeface="Times New Roman" pitchFamily="18" charset="0"/>
            </a:endParaRPr>
          </a:p>
          <a:p>
            <a:pPr algn="just" eaLnBrk="0" hangingPunct="0"/>
            <a:r>
              <a:rPr lang="nl-NL" sz="2800" b="1" dirty="0">
                <a:latin typeface="Times New Roman" pitchFamily="18" charset="0"/>
              </a:rPr>
              <a:t>Битан је за:</a:t>
            </a:r>
          </a:p>
          <a:p>
            <a:pPr algn="just" eaLnBrk="0" hangingPunct="0"/>
            <a:endParaRPr lang="nl-NL" sz="2800" b="1" dirty="0">
              <a:latin typeface="Times New Roman" pitchFamily="18" charset="0"/>
            </a:endParaRPr>
          </a:p>
          <a:p>
            <a:pPr lvl="2" algn="just" eaLnBrk="0" hangingPunct="0"/>
            <a:r>
              <a:rPr lang="nl-NL" sz="2800" dirty="0">
                <a:latin typeface="Symbol" pitchFamily="18" charset="2"/>
                <a:cs typeface="Times New Roman" pitchFamily="18" charset="0"/>
              </a:rPr>
              <a:t>·	</a:t>
            </a:r>
            <a:r>
              <a:rPr lang="en-US" sz="2800" b="1" dirty="0" err="1">
                <a:latin typeface="Times New Roman" pitchFamily="18" charset="0"/>
              </a:rPr>
              <a:t>пренос</a:t>
            </a:r>
            <a:r>
              <a:rPr lang="en-US" sz="2800" b="1" dirty="0">
                <a:latin typeface="Times New Roman" pitchFamily="18" charset="0"/>
              </a:rPr>
              <a:t> </a:t>
            </a:r>
            <a:r>
              <a:rPr lang="en-US" sz="2800" b="1" dirty="0" err="1">
                <a:latin typeface="Times New Roman" pitchFamily="18" charset="0"/>
              </a:rPr>
              <a:t>кисеоника</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a:t>
            </a:r>
            <a:r>
              <a:rPr lang="en-US" sz="2800" b="1" dirty="0" err="1">
                <a:latin typeface="Times New Roman" pitchFamily="18" charset="0"/>
              </a:rPr>
              <a:t>плућа</a:t>
            </a:r>
            <a:r>
              <a:rPr lang="en-US" sz="2800" b="1" dirty="0">
                <a:latin typeface="Times New Roman" pitchFamily="18" charset="0"/>
              </a:rPr>
              <a:t> </a:t>
            </a:r>
            <a:r>
              <a:rPr lang="en-US" sz="2800" b="1" dirty="0" err="1">
                <a:latin typeface="Times New Roman" pitchFamily="18" charset="0"/>
              </a:rPr>
              <a:t>до</a:t>
            </a:r>
            <a:r>
              <a:rPr lang="en-US" sz="2800" b="1" dirty="0">
                <a:latin typeface="Times New Roman" pitchFamily="18" charset="0"/>
              </a:rPr>
              <a:t> </a:t>
            </a:r>
            <a:r>
              <a:rPr lang="en-US" sz="2800" b="1" dirty="0" err="1" smtClean="0">
                <a:latin typeface="Times New Roman" pitchFamily="18" charset="0"/>
              </a:rPr>
              <a:t>ткива</a:t>
            </a:r>
            <a:r>
              <a:rPr lang="en-US" sz="2800" b="1" dirty="0" smtClean="0">
                <a:latin typeface="Times New Roman" pitchFamily="18" charset="0"/>
              </a:rPr>
              <a:t>,</a:t>
            </a:r>
            <a:endParaRPr lang="en-US" sz="2800" b="1" dirty="0">
              <a:latin typeface="Times New Roman" pitchFamily="18" charset="0"/>
            </a:endParaRPr>
          </a:p>
          <a:p>
            <a:pPr lvl="2" algn="just" eaLnBrk="0" hangingPunct="0"/>
            <a:endParaRPr lang="en-US" b="1" dirty="0">
              <a:latin typeface="Times New Roman" pitchFamily="18" charset="0"/>
            </a:endParaRPr>
          </a:p>
          <a:p>
            <a:pPr lvl="2" eaLnBrk="0" hangingPunct="0"/>
            <a:r>
              <a:rPr lang="en-US" sz="2800" dirty="0">
                <a:latin typeface="Symbol" pitchFamily="18" charset="2"/>
                <a:cs typeface="Times New Roman" pitchFamily="18" charset="0"/>
              </a:rPr>
              <a:t>·	</a:t>
            </a:r>
            <a:r>
              <a:rPr lang="en-US" sz="2800" b="1" dirty="0" err="1">
                <a:latin typeface="Times New Roman" pitchFamily="18" charset="0"/>
              </a:rPr>
              <a:t>као</a:t>
            </a:r>
            <a:r>
              <a:rPr lang="en-US" sz="2800" b="1" dirty="0">
                <a:latin typeface="Times New Roman" pitchFamily="18" charset="0"/>
              </a:rPr>
              <a:t> </a:t>
            </a:r>
            <a:r>
              <a:rPr lang="en-US" sz="2800" b="1" dirty="0" err="1">
                <a:latin typeface="Times New Roman" pitchFamily="18" charset="0"/>
              </a:rPr>
              <a:t>медиј</a:t>
            </a:r>
            <a:r>
              <a:rPr lang="en-US" sz="2800" b="1" dirty="0">
                <a:latin typeface="Times New Roman" pitchFamily="18" charset="0"/>
              </a:rPr>
              <a:t> </a:t>
            </a:r>
            <a:r>
              <a:rPr lang="en-US" sz="2800" b="1" dirty="0" err="1">
                <a:latin typeface="Times New Roman" pitchFamily="18" charset="0"/>
              </a:rPr>
              <a:t>за</a:t>
            </a:r>
            <a:r>
              <a:rPr lang="en-US" sz="2800" b="1" dirty="0">
                <a:latin typeface="Times New Roman" pitchFamily="18" charset="0"/>
              </a:rPr>
              <a:t> </a:t>
            </a:r>
            <a:r>
              <a:rPr lang="en-US" sz="2800" b="1" dirty="0" err="1">
                <a:latin typeface="Times New Roman" pitchFamily="18" charset="0"/>
              </a:rPr>
              <a:t>транспорт</a:t>
            </a:r>
            <a:r>
              <a:rPr lang="en-US" sz="2800" b="1" dirty="0">
                <a:latin typeface="Times New Roman" pitchFamily="18" charset="0"/>
              </a:rPr>
              <a:t> </a:t>
            </a:r>
            <a:r>
              <a:rPr lang="en-US" sz="2800" b="1" dirty="0" err="1">
                <a:latin typeface="Times New Roman" pitchFamily="18" charset="0"/>
              </a:rPr>
              <a:t>електрона</a:t>
            </a:r>
            <a:r>
              <a:rPr lang="en-US" sz="2800" b="1" dirty="0">
                <a:latin typeface="Times New Roman" pitchFamily="18" charset="0"/>
              </a:rPr>
              <a:t> </a:t>
            </a:r>
          </a:p>
          <a:p>
            <a:pPr lvl="2" eaLnBrk="0" hangingPunct="0"/>
            <a:r>
              <a:rPr lang="en-US" sz="2800" b="1" dirty="0">
                <a:latin typeface="Times New Roman" pitchFamily="18" charset="0"/>
              </a:rPr>
              <a:t>	</a:t>
            </a:r>
            <a:r>
              <a:rPr lang="en-US" sz="2800" b="1" dirty="0" err="1">
                <a:latin typeface="Times New Roman" pitchFamily="18" charset="0"/>
              </a:rPr>
              <a:t>међу</a:t>
            </a:r>
            <a:r>
              <a:rPr lang="en-US" sz="2800" b="1" dirty="0">
                <a:latin typeface="Times New Roman" pitchFamily="18" charset="0"/>
              </a:rPr>
              <a:t> </a:t>
            </a:r>
            <a:r>
              <a:rPr lang="en-US" sz="2800" b="1" dirty="0" err="1" smtClean="0">
                <a:latin typeface="Times New Roman" pitchFamily="18" charset="0"/>
              </a:rPr>
              <a:t>ћелијама</a:t>
            </a:r>
            <a:r>
              <a:rPr lang="en-US" sz="2800" b="1" dirty="0" smtClean="0">
                <a:latin typeface="Times New Roman" pitchFamily="18" charset="0"/>
              </a:rPr>
              <a:t>,</a:t>
            </a:r>
            <a:endParaRPr lang="en-US" sz="2800" b="1" dirty="0">
              <a:latin typeface="Times New Roman" pitchFamily="18" charset="0"/>
            </a:endParaRPr>
          </a:p>
          <a:p>
            <a:pPr lvl="2" eaLnBrk="0" hangingPunct="0"/>
            <a:endParaRPr lang="en-US" b="1" dirty="0">
              <a:latin typeface="Times New Roman" pitchFamily="18" charset="0"/>
            </a:endParaRPr>
          </a:p>
          <a:p>
            <a:pPr lvl="2" eaLnBrk="0" hangingPunct="0"/>
            <a:r>
              <a:rPr lang="en-US" sz="2800" dirty="0">
                <a:latin typeface="Symbol" pitchFamily="18" charset="2"/>
                <a:cs typeface="Times New Roman" pitchFamily="18" charset="0"/>
              </a:rPr>
              <a:t>·	</a:t>
            </a:r>
            <a:r>
              <a:rPr lang="en-US" sz="2800" b="1" dirty="0" err="1">
                <a:latin typeface="Times New Roman" pitchFamily="18" charset="0"/>
              </a:rPr>
              <a:t>као</a:t>
            </a:r>
            <a:r>
              <a:rPr lang="en-US" sz="2800" b="1" dirty="0">
                <a:latin typeface="Times New Roman" pitchFamily="18" charset="0"/>
              </a:rPr>
              <a:t> </a:t>
            </a:r>
            <a:r>
              <a:rPr lang="en-US" sz="2800" b="1" dirty="0" err="1">
                <a:latin typeface="Times New Roman" pitchFamily="18" charset="0"/>
              </a:rPr>
              <a:t>интегрални</a:t>
            </a:r>
            <a:r>
              <a:rPr lang="en-US" sz="2800" b="1" dirty="0">
                <a:latin typeface="Times New Roman" pitchFamily="18" charset="0"/>
              </a:rPr>
              <a:t> </a:t>
            </a:r>
            <a:r>
              <a:rPr lang="en-US" sz="2800" b="1" dirty="0" err="1">
                <a:latin typeface="Times New Roman" pitchFamily="18" charset="0"/>
              </a:rPr>
              <a:t>део</a:t>
            </a:r>
            <a:r>
              <a:rPr lang="en-US" sz="2800" b="1" dirty="0">
                <a:latin typeface="Times New Roman" pitchFamily="18" charset="0"/>
              </a:rPr>
              <a:t> </a:t>
            </a:r>
            <a:r>
              <a:rPr lang="en-US" sz="2800" b="1" dirty="0" err="1">
                <a:latin typeface="Times New Roman" pitchFamily="18" charset="0"/>
              </a:rPr>
              <a:t>бројних</a:t>
            </a:r>
            <a:r>
              <a:rPr lang="en-US" sz="2800" b="1" dirty="0">
                <a:latin typeface="Times New Roman" pitchFamily="18" charset="0"/>
              </a:rPr>
              <a:t> </a:t>
            </a:r>
            <a:r>
              <a:rPr lang="en-US" sz="2800" b="1" dirty="0" err="1">
                <a:latin typeface="Times New Roman" pitchFamily="18" charset="0"/>
              </a:rPr>
              <a:t>ензима</a:t>
            </a:r>
            <a:r>
              <a:rPr lang="en-US" sz="2800" b="1" dirty="0">
                <a:latin typeface="Times New Roman" pitchFamily="18" charset="0"/>
              </a:rPr>
              <a:t> </a:t>
            </a:r>
          </a:p>
          <a:p>
            <a:pPr lvl="2" eaLnBrk="0" hangingPunct="0"/>
            <a:r>
              <a:rPr lang="en-US" sz="2800" b="1" dirty="0">
                <a:latin typeface="Times New Roman" pitchFamily="18" charset="0"/>
              </a:rPr>
              <a:t>	</a:t>
            </a:r>
            <a:r>
              <a:rPr lang="en-US" sz="2800" b="1" dirty="0" err="1">
                <a:latin typeface="Times New Roman" pitchFamily="18" charset="0"/>
              </a:rPr>
              <a:t>цитохром</a:t>
            </a:r>
            <a:r>
              <a:rPr lang="en-US" sz="2800" b="1" dirty="0">
                <a:latin typeface="Times New Roman" pitchFamily="18" charset="0"/>
              </a:rPr>
              <a:t> </a:t>
            </a:r>
            <a:r>
              <a:rPr lang="en-US" sz="2800" b="1" dirty="0" err="1" smtClean="0">
                <a:latin typeface="Times New Roman" pitchFamily="18" charset="0"/>
              </a:rPr>
              <a:t>групе</a:t>
            </a:r>
            <a:r>
              <a:rPr lang="en-US" sz="2800" b="1" dirty="0" smtClean="0">
                <a:latin typeface="Times New Roman" pitchFamily="18" charset="0"/>
              </a:rPr>
              <a:t>.</a:t>
            </a:r>
            <a:endParaRPr lang="en-US" sz="2400" dirty="0">
              <a:latin typeface="Times New Roman" pitchFamily="18" charset="0"/>
            </a:endParaRPr>
          </a:p>
        </p:txBody>
      </p:sp>
    </p:spTree>
  </p:cSld>
  <p:clrMapOvr>
    <a:masterClrMapping/>
  </p:clrMapOvr>
  <p:transition advTm="14345"/>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685800" y="285728"/>
            <a:ext cx="7848600" cy="6678751"/>
          </a:xfrm>
          <a:prstGeom prst="rect">
            <a:avLst/>
          </a:prstGeom>
          <a:noFill/>
          <a:ln w="9525">
            <a:noFill/>
            <a:miter lim="800000"/>
            <a:headEnd/>
            <a:tailEnd/>
          </a:ln>
          <a:effectLst/>
        </p:spPr>
        <p:txBody>
          <a:bodyPr wrap="square">
            <a:spAutoFit/>
          </a:bodyPr>
          <a:lstStyle/>
          <a:p>
            <a:pPr eaLnBrk="0" hangingPunct="0"/>
            <a:r>
              <a:rPr lang="nl-NL" sz="2800" b="1" dirty="0">
                <a:latin typeface="Times New Roman" pitchFamily="18" charset="0"/>
              </a:rPr>
              <a:t>ГВОЖЂЕ - </a:t>
            </a:r>
            <a:r>
              <a:rPr lang="en-US" sz="3200" b="1" i="1" dirty="0" err="1">
                <a:latin typeface="Times New Roman" pitchFamily="18" charset="0"/>
              </a:rPr>
              <a:t>улога</a:t>
            </a:r>
            <a:endParaRPr lang="en-US" sz="3200" b="1" i="1" dirty="0">
              <a:latin typeface="Times New Roman" pitchFamily="18" charset="0"/>
            </a:endParaRPr>
          </a:p>
          <a:p>
            <a:pPr algn="just" eaLnBrk="0" hangingPunct="0"/>
            <a:endParaRPr lang="nl-NL" sz="2400" b="1" dirty="0">
              <a:latin typeface="Times New Roman" pitchFamily="18" charset="0"/>
            </a:endParaRPr>
          </a:p>
          <a:p>
            <a:pPr algn="just" eaLnBrk="0" hangingPunct="0"/>
            <a:endParaRPr lang="nl-NL" sz="2800" b="1" dirty="0">
              <a:latin typeface="Times New Roman" pitchFamily="18" charset="0"/>
            </a:endParaRPr>
          </a:p>
          <a:p>
            <a:pPr algn="just" eaLnBrk="0" hangingPunct="0"/>
            <a:r>
              <a:rPr lang="nl-NL" sz="2800" b="1" dirty="0">
                <a:latin typeface="Times New Roman" pitchFamily="18" charset="0"/>
              </a:rPr>
              <a:t>Депонује се везан за беланчевине у облику:</a:t>
            </a:r>
          </a:p>
          <a:p>
            <a:pPr algn="just" eaLnBrk="0" hangingPunct="0"/>
            <a:endParaRPr lang="nl-NL" sz="2800" b="1" dirty="0">
              <a:latin typeface="Times New Roman" pitchFamily="18" charset="0"/>
            </a:endParaRPr>
          </a:p>
          <a:p>
            <a:pPr lvl="2" algn="just" eaLnBrk="0" hangingPunct="0">
              <a:buFontTx/>
              <a:buChar char="•"/>
            </a:pPr>
            <a:r>
              <a:rPr lang="nl-NL" sz="2800" b="1" dirty="0">
                <a:latin typeface="Times New Roman" pitchFamily="18" charset="0"/>
              </a:rPr>
              <a:t> феритина (</a:t>
            </a:r>
            <a:r>
              <a:rPr lang="nl-NL" sz="2800" b="1" i="1" dirty="0">
                <a:latin typeface="Times New Roman" pitchFamily="18" charset="0"/>
              </a:rPr>
              <a:t>20</a:t>
            </a:r>
            <a:r>
              <a:rPr lang="nl-NL" sz="2800" b="1" i="1" dirty="0" smtClean="0">
                <a:latin typeface="Times New Roman" pitchFamily="18" charset="0"/>
              </a:rPr>
              <a:t>%</a:t>
            </a:r>
            <a:r>
              <a:rPr lang="nl-NL" sz="2800" b="1" dirty="0" smtClean="0">
                <a:latin typeface="Times New Roman" pitchFamily="18" charset="0"/>
              </a:rPr>
              <a:t>),</a:t>
            </a:r>
            <a:endParaRPr lang="nl-NL" sz="2800" b="1" dirty="0">
              <a:latin typeface="Times New Roman" pitchFamily="18" charset="0"/>
            </a:endParaRPr>
          </a:p>
          <a:p>
            <a:pPr lvl="2" algn="just" eaLnBrk="0" hangingPunct="0">
              <a:buFontTx/>
              <a:buChar char="•"/>
            </a:pPr>
            <a:endParaRPr lang="nl-NL" b="1" dirty="0">
              <a:latin typeface="Times New Roman" pitchFamily="18" charset="0"/>
            </a:endParaRPr>
          </a:p>
          <a:p>
            <a:pPr lvl="2" algn="just" eaLnBrk="0" hangingPunct="0">
              <a:buFontTx/>
              <a:buChar char="•"/>
            </a:pPr>
            <a:r>
              <a:rPr lang="nl-NL" sz="2800" b="1" dirty="0">
                <a:latin typeface="Times New Roman" pitchFamily="18" charset="0"/>
              </a:rPr>
              <a:t> </a:t>
            </a:r>
            <a:r>
              <a:rPr lang="nl-NL" sz="2800" b="1" dirty="0" smtClean="0">
                <a:latin typeface="Times New Roman" pitchFamily="18" charset="0"/>
              </a:rPr>
              <a:t>хемосидерина,</a:t>
            </a:r>
            <a:endParaRPr lang="nl-NL" sz="2800" b="1" dirty="0">
              <a:latin typeface="Times New Roman" pitchFamily="18" charset="0"/>
            </a:endParaRPr>
          </a:p>
          <a:p>
            <a:pPr lvl="2" algn="just" eaLnBrk="0" hangingPunct="0">
              <a:buFontTx/>
              <a:buChar char="•"/>
            </a:pPr>
            <a:endParaRPr lang="nl-NL" b="1" dirty="0">
              <a:latin typeface="Times New Roman" pitchFamily="18" charset="0"/>
            </a:endParaRPr>
          </a:p>
          <a:p>
            <a:pPr lvl="2" algn="just" eaLnBrk="0" hangingPunct="0">
              <a:buFontTx/>
              <a:buChar char="•"/>
            </a:pPr>
            <a:r>
              <a:rPr lang="nl-NL" sz="2800" b="1" dirty="0">
                <a:latin typeface="Times New Roman" pitchFamily="18" charset="0"/>
              </a:rPr>
              <a:t> трансферина (</a:t>
            </a:r>
            <a:r>
              <a:rPr lang="nl-NL" sz="2800" b="1" i="1" dirty="0">
                <a:latin typeface="Times New Roman" pitchFamily="18" charset="0"/>
              </a:rPr>
              <a:t>служи за траспорт гвожђа међу  ткивима</a:t>
            </a:r>
            <a:r>
              <a:rPr lang="nl-NL" sz="2800" b="1" dirty="0" smtClean="0">
                <a:latin typeface="Times New Roman" pitchFamily="18" charset="0"/>
              </a:rPr>
              <a:t>).</a:t>
            </a:r>
            <a:endParaRPr lang="sr-Cyrl-RS" sz="2800" b="1" dirty="0" smtClean="0">
              <a:latin typeface="Times New Roman" pitchFamily="18" charset="0"/>
            </a:endParaRPr>
          </a:p>
          <a:p>
            <a:pPr lvl="2" algn="just" eaLnBrk="0" hangingPunct="0"/>
            <a:endParaRPr lang="sr-Cyrl-RS" sz="2800" b="1" dirty="0" smtClean="0">
              <a:latin typeface="Times New Roman" pitchFamily="18" charset="0"/>
            </a:endParaRPr>
          </a:p>
          <a:p>
            <a:pPr lvl="2" algn="just" eaLnBrk="0" hangingPunct="0"/>
            <a:r>
              <a:rPr lang="nl-NL" sz="2800" b="1" dirty="0" smtClean="0">
                <a:latin typeface="Times New Roman" pitchFamily="18" charset="0"/>
              </a:rPr>
              <a:t>Р</a:t>
            </a:r>
            <a:r>
              <a:rPr lang="sr-Cyrl-RS" sz="2800" b="1" dirty="0" smtClean="0">
                <a:latin typeface="Times New Roman" pitchFamily="18" charset="0"/>
              </a:rPr>
              <a:t>езерве гвожђа су највеће у јетри, костној сржи, слезини и мишићима</a:t>
            </a:r>
          </a:p>
          <a:p>
            <a:pPr lvl="2" algn="just" eaLnBrk="0" hangingPunct="0">
              <a:buFontTx/>
              <a:buChar char="•"/>
            </a:pPr>
            <a:endParaRPr lang="sr-Cyrl-RS" sz="2800" b="1" dirty="0" smtClean="0">
              <a:latin typeface="Times New Roman" pitchFamily="18" charset="0"/>
            </a:endParaRPr>
          </a:p>
          <a:p>
            <a:pPr lvl="2" algn="just" eaLnBrk="0" hangingPunct="0">
              <a:buFontTx/>
              <a:buChar char="•"/>
            </a:pPr>
            <a:endParaRPr lang="nl-NL" sz="2800" b="1" dirty="0">
              <a:latin typeface="Times New Roman" pitchFamily="18" charset="0"/>
            </a:endParaRPr>
          </a:p>
        </p:txBody>
      </p:sp>
    </p:spTree>
  </p:cSld>
  <p:clrMapOvr>
    <a:masterClrMapping/>
  </p:clrMapOvr>
  <p:transition advTm="9194"/>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685800" y="285728"/>
            <a:ext cx="7848600" cy="6617196"/>
          </a:xfrm>
          <a:prstGeom prst="rect">
            <a:avLst/>
          </a:prstGeom>
          <a:noFill/>
          <a:ln w="9525">
            <a:noFill/>
            <a:miter lim="800000"/>
            <a:headEnd/>
            <a:tailEnd/>
          </a:ln>
          <a:effectLst/>
        </p:spPr>
        <p:txBody>
          <a:bodyPr wrap="square">
            <a:spAutoFit/>
          </a:bodyPr>
          <a:lstStyle/>
          <a:p>
            <a:pPr eaLnBrk="0" hangingPunct="0"/>
            <a:r>
              <a:rPr lang="nl-NL" sz="2800" b="1" dirty="0">
                <a:latin typeface="Times New Roman" pitchFamily="18" charset="0"/>
              </a:rPr>
              <a:t>ГВОЖЂЕ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гвожђа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sz="2800" b="1" dirty="0">
              <a:latin typeface="Times New Roman" pitchFamily="18" charset="0"/>
            </a:endParaRPr>
          </a:p>
          <a:p>
            <a:pPr algn="just" eaLnBrk="0" hangingPunct="0"/>
            <a:endParaRPr lang="fr-FR" sz="2800" b="1" dirty="0">
              <a:latin typeface="Times New Roman" pitchFamily="18" charset="0"/>
            </a:endParaRPr>
          </a:p>
          <a:p>
            <a:pPr algn="just" eaLnBrk="0" hangingPunct="0"/>
            <a:r>
              <a:rPr lang="fr-FR" sz="2800" b="1" dirty="0" err="1">
                <a:latin typeface="Times New Roman" pitchFamily="18" charset="0"/>
              </a:rPr>
              <a:t>Гвожђе</a:t>
            </a:r>
            <a:r>
              <a:rPr lang="fr-FR" sz="2800" b="1" dirty="0">
                <a:latin typeface="Times New Roman" pitchFamily="18" charset="0"/>
              </a:rPr>
              <a:t> </a:t>
            </a:r>
            <a:r>
              <a:rPr lang="fr-FR" sz="2800" b="1" dirty="0" err="1">
                <a:latin typeface="Times New Roman" pitchFamily="18" charset="0"/>
              </a:rPr>
              <a:t>се</a:t>
            </a:r>
            <a:r>
              <a:rPr lang="fr-FR" sz="2800" b="1" dirty="0">
                <a:latin typeface="Times New Roman" pitchFamily="18" charset="0"/>
              </a:rPr>
              <a:t> </a:t>
            </a:r>
            <a:r>
              <a:rPr lang="fr-FR" sz="2800" b="1" dirty="0" err="1">
                <a:latin typeface="Times New Roman" pitchFamily="18" charset="0"/>
              </a:rPr>
              <a:t>храном</a:t>
            </a:r>
            <a:r>
              <a:rPr lang="fr-FR" sz="2800" b="1" dirty="0">
                <a:latin typeface="Times New Roman" pitchFamily="18" charset="0"/>
              </a:rPr>
              <a:t> </a:t>
            </a:r>
            <a:r>
              <a:rPr lang="fr-FR" sz="2800" b="1" dirty="0" err="1">
                <a:latin typeface="Times New Roman" pitchFamily="18" charset="0"/>
              </a:rPr>
              <a:t>уноси</a:t>
            </a:r>
            <a:r>
              <a:rPr lang="fr-FR" sz="2800" b="1" dirty="0">
                <a:latin typeface="Times New Roman" pitchFamily="18" charset="0"/>
              </a:rPr>
              <a:t> у </a:t>
            </a:r>
            <a:r>
              <a:rPr lang="fr-FR" sz="2800" b="1" dirty="0" err="1">
                <a:latin typeface="Times New Roman" pitchFamily="18" charset="0"/>
              </a:rPr>
              <a:t>два</a:t>
            </a:r>
            <a:r>
              <a:rPr lang="fr-FR" sz="2800" b="1" dirty="0">
                <a:latin typeface="Times New Roman" pitchFamily="18" charset="0"/>
              </a:rPr>
              <a:t> </a:t>
            </a:r>
            <a:r>
              <a:rPr lang="fr-FR" sz="2800" b="1" dirty="0" err="1">
                <a:latin typeface="Times New Roman" pitchFamily="18" charset="0"/>
              </a:rPr>
              <a:t>облика</a:t>
            </a:r>
            <a:r>
              <a:rPr lang="fr-FR" sz="2800" b="1" dirty="0">
                <a:latin typeface="Times New Roman" pitchFamily="18" charset="0"/>
              </a:rPr>
              <a:t> </a:t>
            </a:r>
            <a:r>
              <a:rPr lang="fr-FR" sz="2800" b="1" dirty="0" smtClean="0">
                <a:latin typeface="Times New Roman" pitchFamily="18" charset="0"/>
              </a:rPr>
              <a:t>:</a:t>
            </a:r>
            <a:endParaRPr lang="sr-Cyrl-RS" sz="2800" b="1" dirty="0" smtClean="0">
              <a:latin typeface="Times New Roman" pitchFamily="18" charset="0"/>
            </a:endParaRPr>
          </a:p>
          <a:p>
            <a:pPr algn="just" eaLnBrk="0" hangingPunct="0"/>
            <a:endParaRPr lang="fr-FR" sz="2800" b="1" dirty="0">
              <a:latin typeface="Times New Roman" pitchFamily="18" charset="0"/>
            </a:endParaRPr>
          </a:p>
          <a:p>
            <a:pPr lvl="2" algn="just" eaLnBrk="0" hangingPunct="0">
              <a:buFont typeface="Symbol"/>
              <a:buChar char="·"/>
            </a:pPr>
            <a:r>
              <a:rPr lang="sr-Cyrl-RS" sz="2800" b="1" dirty="0" smtClean="0">
                <a:latin typeface="Times New Roman" pitchFamily="18" charset="0"/>
              </a:rPr>
              <a:t>         </a:t>
            </a:r>
            <a:r>
              <a:rPr lang="nl-NL" sz="2800" b="1" dirty="0" smtClean="0">
                <a:latin typeface="Times New Roman" pitchFamily="18" charset="0"/>
              </a:rPr>
              <a:t>хем-гвожђе </a:t>
            </a:r>
            <a:endParaRPr lang="sr-Cyrl-RS" sz="2800" b="1" dirty="0" smtClean="0">
              <a:latin typeface="Times New Roman" pitchFamily="18" charset="0"/>
            </a:endParaRPr>
          </a:p>
          <a:p>
            <a:pPr lvl="2" algn="just" eaLnBrk="0" hangingPunct="0"/>
            <a:endParaRPr lang="nl-NL" sz="2800" b="1" dirty="0">
              <a:latin typeface="Times New Roman" pitchFamily="18" charset="0"/>
            </a:endParaRPr>
          </a:p>
          <a:p>
            <a:pPr lvl="2" eaLnBrk="0" hangingPunct="0">
              <a:buFont typeface="Symbol"/>
              <a:buChar char="·"/>
            </a:pPr>
            <a:r>
              <a:rPr lang="sr-Cyrl-RS" sz="2800" b="1" dirty="0" smtClean="0">
                <a:latin typeface="Times New Roman" pitchFamily="18" charset="0"/>
              </a:rPr>
              <a:t>         </a:t>
            </a:r>
            <a:r>
              <a:rPr lang="nl-NL" sz="2800" b="1" dirty="0" smtClean="0">
                <a:latin typeface="Times New Roman" pitchFamily="18" charset="0"/>
              </a:rPr>
              <a:t>нехем-гвожђе</a:t>
            </a:r>
            <a:endParaRPr lang="sr-Cyrl-RS" sz="2800" b="1" dirty="0" smtClean="0">
              <a:latin typeface="Times New Roman" pitchFamily="18" charset="0"/>
            </a:endParaRPr>
          </a:p>
          <a:p>
            <a:pPr lvl="2" eaLnBrk="0" hangingPunct="0">
              <a:buFont typeface="Symbol"/>
              <a:buChar char="·"/>
            </a:pPr>
            <a:endParaRPr lang="sr-Cyrl-RS" sz="2800" b="1" dirty="0" smtClean="0">
              <a:latin typeface="Times New Roman" pitchFamily="18" charset="0"/>
            </a:endParaRPr>
          </a:p>
          <a:p>
            <a:pPr lvl="2" eaLnBrk="0" hangingPunct="0">
              <a:buFont typeface="Symbol"/>
              <a:buChar char="·"/>
            </a:pPr>
            <a:endParaRPr lang="sr-Cyrl-RS" sz="2800" b="1" dirty="0" smtClean="0">
              <a:latin typeface="Times New Roman" pitchFamily="18" charset="0"/>
            </a:endParaRPr>
          </a:p>
          <a:p>
            <a:pPr lvl="2" eaLnBrk="0" hangingPunct="0"/>
            <a:endParaRPr lang="sr-Cyrl-RS" sz="2800" b="1" dirty="0" smtClean="0">
              <a:latin typeface="Times New Roman" pitchFamily="18" charset="0"/>
            </a:endParaRPr>
          </a:p>
          <a:p>
            <a:pPr lvl="2" eaLnBrk="0" hangingPunct="0"/>
            <a:endParaRPr lang="sr-Cyrl-RS" sz="2800" b="1" dirty="0" smtClean="0">
              <a:latin typeface="Times New Roman" pitchFamily="18" charset="0"/>
            </a:endParaRPr>
          </a:p>
          <a:p>
            <a:pPr lvl="2" eaLnBrk="0" hangingPunct="0"/>
            <a:endParaRPr lang="sr-Cyrl-RS" sz="2800" b="1" dirty="0" smtClean="0">
              <a:latin typeface="Times New Roman" pitchFamily="18" charset="0"/>
            </a:endParaRPr>
          </a:p>
          <a:p>
            <a:pPr lvl="2" eaLnBrk="0" hangingPunct="0"/>
            <a:endParaRPr lang="nl-NL" sz="2800" b="1" dirty="0">
              <a:latin typeface="Times New Roman" pitchFamily="18" charset="0"/>
            </a:endParaRPr>
          </a:p>
          <a:p>
            <a:pPr eaLnBrk="0" hangingPunct="0"/>
            <a:endParaRPr lang="nl-NL" sz="3200" b="1" dirty="0">
              <a:latin typeface="Times New Roman" pitchFamily="18" charset="0"/>
            </a:endParaRPr>
          </a:p>
        </p:txBody>
      </p:sp>
    </p:spTree>
  </p:cSld>
  <p:clrMapOvr>
    <a:masterClrMapping/>
  </p:clrMapOvr>
  <p:transition advTm="828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762000" y="609600"/>
            <a:ext cx="8077200" cy="579438"/>
          </a:xfrm>
          <a:prstGeom prst="rect">
            <a:avLst/>
          </a:prstGeom>
          <a:noFill/>
          <a:ln w="9525">
            <a:noFill/>
            <a:miter lim="800000"/>
            <a:headEnd/>
            <a:tailEnd/>
          </a:ln>
          <a:effectLst/>
        </p:spPr>
        <p:txBody>
          <a:bodyPr>
            <a:spAutoFit/>
          </a:bodyPr>
          <a:lstStyle/>
          <a:p>
            <a:pPr eaLnBrk="0" hangingPunct="0">
              <a:spcBef>
                <a:spcPct val="50000"/>
              </a:spcBef>
            </a:pPr>
            <a:r>
              <a:rPr lang="en-US" sz="3200" b="1" dirty="0">
                <a:latin typeface="Times New Roman" pitchFamily="18" charset="0"/>
              </a:rPr>
              <a:t>МИНЕРАЛНЕ МАТЕРИЈЕ-ПОДЕЛА</a:t>
            </a:r>
          </a:p>
        </p:txBody>
      </p:sp>
      <p:sp>
        <p:nvSpPr>
          <p:cNvPr id="9219" name="Text Box 3"/>
          <p:cNvSpPr txBox="1">
            <a:spLocks noChangeArrowheads="1"/>
          </p:cNvSpPr>
          <p:nvPr/>
        </p:nvSpPr>
        <p:spPr bwMode="auto">
          <a:xfrm>
            <a:off x="762000" y="2211388"/>
            <a:ext cx="7467600" cy="3539430"/>
          </a:xfrm>
          <a:prstGeom prst="rect">
            <a:avLst/>
          </a:prstGeom>
          <a:noFill/>
          <a:ln w="9525">
            <a:noFill/>
            <a:miter lim="800000"/>
            <a:headEnd/>
            <a:tailEnd/>
          </a:ln>
          <a:effectLst/>
        </p:spPr>
        <p:txBody>
          <a:bodyPr>
            <a:spAutoFit/>
          </a:bodyPr>
          <a:lstStyle/>
          <a:p>
            <a:pPr algn="just" eaLnBrk="0" hangingPunct="0"/>
            <a:r>
              <a:rPr lang="nl-NL" sz="3200" b="1" dirty="0" smtClean="0">
                <a:latin typeface="Times New Roman" pitchFamily="18" charset="0"/>
              </a:rPr>
              <a:t>Главн</a:t>
            </a:r>
            <a:r>
              <a:rPr lang="sr-Cyrl-RS" sz="3200" b="1" dirty="0" smtClean="0">
                <a:latin typeface="Times New Roman" pitchFamily="18" charset="0"/>
              </a:rPr>
              <a:t>е</a:t>
            </a:r>
            <a:r>
              <a:rPr lang="nl-NL" sz="3200" b="1" dirty="0" smtClean="0">
                <a:latin typeface="Times New Roman" pitchFamily="18" charset="0"/>
              </a:rPr>
              <a:t> улог</a:t>
            </a:r>
            <a:r>
              <a:rPr lang="sr-Cyrl-RS" sz="3200" b="1" dirty="0" smtClean="0">
                <a:latin typeface="Times New Roman" pitchFamily="18" charset="0"/>
              </a:rPr>
              <a:t>е</a:t>
            </a:r>
            <a:r>
              <a:rPr lang="nl-NL" sz="3200" b="1" dirty="0" smtClean="0">
                <a:latin typeface="Times New Roman" pitchFamily="18" charset="0"/>
              </a:rPr>
              <a:t> </a:t>
            </a:r>
            <a:r>
              <a:rPr lang="nl-NL" sz="3200" b="1" dirty="0">
                <a:latin typeface="Times New Roman" pitchFamily="18" charset="0"/>
              </a:rPr>
              <a:t>минералних </a:t>
            </a:r>
            <a:r>
              <a:rPr lang="nl-NL" sz="3200" b="1" dirty="0" smtClean="0">
                <a:latin typeface="Times New Roman" pitchFamily="18" charset="0"/>
              </a:rPr>
              <a:t>материја</a:t>
            </a:r>
            <a:endParaRPr lang="nl-NL" sz="3200" b="1" dirty="0">
              <a:latin typeface="Times New Roman" pitchFamily="18" charset="0"/>
            </a:endParaRPr>
          </a:p>
          <a:p>
            <a:pPr algn="just" eaLnBrk="0" hangingPunct="0"/>
            <a:endParaRPr lang="nl-NL" sz="3200" b="1" dirty="0">
              <a:latin typeface="Times New Roman" pitchFamily="18" charset="0"/>
            </a:endParaRPr>
          </a:p>
          <a:p>
            <a:pPr algn="just" eaLnBrk="0" hangingPunct="0"/>
            <a:endParaRPr lang="nl-NL" sz="3200" b="1" dirty="0">
              <a:latin typeface="Times New Roman" pitchFamily="18" charset="0"/>
            </a:endParaRPr>
          </a:p>
          <a:p>
            <a:pPr lvl="2" algn="just" eaLnBrk="0" hangingPunct="0"/>
            <a:r>
              <a:rPr lang="nl-NL" sz="3200" dirty="0">
                <a:latin typeface="Symbol" pitchFamily="18" charset="2"/>
                <a:cs typeface="Times New Roman" pitchFamily="18" charset="0"/>
              </a:rPr>
              <a:t>·	</a:t>
            </a:r>
            <a:r>
              <a:rPr lang="nl-NL" sz="3200" b="1" i="1" dirty="0">
                <a:latin typeface="Times New Roman" pitchFamily="18" charset="0"/>
              </a:rPr>
              <a:t>Градивна</a:t>
            </a:r>
          </a:p>
          <a:p>
            <a:pPr lvl="2" algn="just" eaLnBrk="0" hangingPunct="0"/>
            <a:endParaRPr lang="nl-NL" sz="3200" b="1" dirty="0">
              <a:latin typeface="Times New Roman" pitchFamily="18" charset="0"/>
            </a:endParaRPr>
          </a:p>
          <a:p>
            <a:pPr lvl="2" algn="just" eaLnBrk="0" hangingPunct="0"/>
            <a:r>
              <a:rPr lang="nl-NL" sz="3200" dirty="0">
                <a:latin typeface="Symbol" pitchFamily="18" charset="2"/>
                <a:cs typeface="Times New Roman" pitchFamily="18" charset="0"/>
              </a:rPr>
              <a:t>·	</a:t>
            </a:r>
            <a:r>
              <a:rPr lang="nl-NL" sz="3200" b="1" i="1" dirty="0">
                <a:latin typeface="Times New Roman" pitchFamily="18" charset="0"/>
              </a:rPr>
              <a:t>Регулатора</a:t>
            </a:r>
          </a:p>
          <a:p>
            <a:pPr algn="just" eaLnBrk="0" hangingPunct="0"/>
            <a:endParaRPr lang="nl-NL" sz="3200" b="1" dirty="0">
              <a:latin typeface="Times New Roman" pitchFamily="18" charset="0"/>
            </a:endParaRPr>
          </a:p>
        </p:txBody>
      </p:sp>
    </p:spTree>
  </p:cSld>
  <p:clrMapOvr>
    <a:masterClrMapping/>
  </p:clrMapOvr>
  <p:transition advTm="6908"/>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539750" y="1052513"/>
            <a:ext cx="7848600" cy="4893647"/>
          </a:xfrm>
          <a:prstGeom prst="rect">
            <a:avLst/>
          </a:prstGeom>
          <a:noFill/>
          <a:ln w="9525">
            <a:noFill/>
            <a:miter lim="800000"/>
            <a:headEnd/>
            <a:tailEnd/>
          </a:ln>
          <a:effectLst/>
        </p:spPr>
        <p:txBody>
          <a:bodyPr>
            <a:spAutoFit/>
          </a:bodyPr>
          <a:lstStyle/>
          <a:p>
            <a:pPr eaLnBrk="0" hangingPunct="0"/>
            <a:r>
              <a:rPr lang="nl-NL" sz="2800" b="1" dirty="0">
                <a:latin typeface="Times New Roman" pitchFamily="18" charset="0"/>
              </a:rPr>
              <a:t>ГВОЖЂЕ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гвожђа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b="1" dirty="0">
              <a:latin typeface="Times New Roman" pitchFamily="18" charset="0"/>
            </a:endParaRPr>
          </a:p>
          <a:p>
            <a:pPr algn="just" eaLnBrk="0" hangingPunct="0"/>
            <a:r>
              <a:rPr lang="nl-NL" sz="2800" b="1" dirty="0">
                <a:latin typeface="Times New Roman" pitchFamily="18" charset="0"/>
              </a:rPr>
              <a:t>ГЛАВНИ ИЗВОР</a:t>
            </a:r>
          </a:p>
          <a:p>
            <a:pPr algn="just" eaLnBrk="0" hangingPunct="0"/>
            <a:endParaRPr lang="nl-NL" b="1" dirty="0">
              <a:latin typeface="Times New Roman" pitchFamily="18" charset="0"/>
            </a:endParaRPr>
          </a:p>
          <a:p>
            <a:pPr lvl="2" algn="just" eaLnBrk="0" hangingPunct="0"/>
            <a:r>
              <a:rPr lang="nl-NL" sz="2800" dirty="0">
                <a:latin typeface="Symbol" pitchFamily="18" charset="2"/>
                <a:cs typeface="Times New Roman" pitchFamily="18" charset="0"/>
              </a:rPr>
              <a:t>·	</a:t>
            </a:r>
            <a:r>
              <a:rPr lang="nl-NL" sz="2800" b="1" i="1" dirty="0">
                <a:latin typeface="Times New Roman" pitchFamily="18" charset="0"/>
              </a:rPr>
              <a:t>Намирнице животињског порекла</a:t>
            </a:r>
          </a:p>
          <a:p>
            <a:pPr algn="just" eaLnBrk="0" hangingPunct="0"/>
            <a:endParaRPr lang="nl-NL" b="1" dirty="0">
              <a:latin typeface="Times New Roman" pitchFamily="18" charset="0"/>
            </a:endParaRPr>
          </a:p>
          <a:p>
            <a:pPr lvl="4" algn="just" eaLnBrk="0" hangingPunct="0"/>
            <a:r>
              <a:rPr lang="nl-NL" sz="2800" dirty="0">
                <a:latin typeface="Wingdings" pitchFamily="2" charset="2"/>
                <a:cs typeface="Times New Roman" pitchFamily="18" charset="0"/>
              </a:rPr>
              <a:t>Ø	</a:t>
            </a:r>
            <a:r>
              <a:rPr lang="en-US" sz="2800" b="1" dirty="0" err="1">
                <a:latin typeface="Times New Roman" pitchFamily="18" charset="0"/>
              </a:rPr>
              <a:t>месо</a:t>
            </a:r>
            <a:r>
              <a:rPr lang="en-US" sz="2800" b="1" dirty="0" smtClean="0">
                <a:latin typeface="Times New Roman" pitchFamily="18" charset="0"/>
              </a:rPr>
              <a:t>, </a:t>
            </a:r>
            <a:r>
              <a:rPr lang="en-US" sz="2800" b="1" dirty="0" err="1">
                <a:latin typeface="Times New Roman" pitchFamily="18" charset="0"/>
              </a:rPr>
              <a:t>риба</a:t>
            </a:r>
            <a:r>
              <a:rPr lang="en-US" sz="2800" b="1" dirty="0">
                <a:latin typeface="Times New Roman" pitchFamily="18" charset="0"/>
              </a:rPr>
              <a:t>, </a:t>
            </a:r>
            <a:r>
              <a:rPr lang="en-US" sz="2800" b="1" dirty="0" err="1">
                <a:latin typeface="Times New Roman" pitchFamily="18" charset="0"/>
              </a:rPr>
              <a:t>јаја</a:t>
            </a:r>
            <a:r>
              <a:rPr lang="en-US" sz="2800" b="1" dirty="0">
                <a:latin typeface="Times New Roman" pitchFamily="18" charset="0"/>
              </a:rPr>
              <a:t> и </a:t>
            </a:r>
            <a:r>
              <a:rPr lang="en-US" sz="2800" b="1" dirty="0" err="1">
                <a:latin typeface="Times New Roman" pitchFamily="18" charset="0"/>
              </a:rPr>
              <a:t>производи</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a:t>
            </a:r>
            <a:r>
              <a:rPr lang="en-US" sz="2800" b="1" dirty="0" err="1">
                <a:latin typeface="Times New Roman" pitchFamily="18" charset="0"/>
              </a:rPr>
              <a:t>меса</a:t>
            </a:r>
            <a:endParaRPr lang="en-US" sz="2800" b="1" dirty="0">
              <a:latin typeface="Times New Roman" pitchFamily="18" charset="0"/>
            </a:endParaRPr>
          </a:p>
          <a:p>
            <a:pPr algn="just" eaLnBrk="0" hangingPunct="0"/>
            <a:endParaRPr lang="en-US" b="1" dirty="0">
              <a:latin typeface="Times New Roman" pitchFamily="18" charset="0"/>
            </a:endParaRPr>
          </a:p>
          <a:p>
            <a:pPr algn="just" eaLnBrk="0" hangingPunct="0"/>
            <a:r>
              <a:rPr lang="en-US" sz="2800" b="1" dirty="0" err="1" smtClean="0">
                <a:latin typeface="Times New Roman" pitchFamily="18" charset="0"/>
              </a:rPr>
              <a:t>Искористљивост</a:t>
            </a:r>
            <a:r>
              <a:rPr lang="en-US" sz="2800" b="1" dirty="0" smtClean="0">
                <a:latin typeface="Times New Roman" pitchFamily="18" charset="0"/>
              </a:rPr>
              <a:t> 20-30%</a:t>
            </a:r>
            <a:r>
              <a:rPr lang="en-US" sz="2400" b="1" dirty="0" smtClean="0">
                <a:latin typeface="Times New Roman" pitchFamily="18" charset="0"/>
              </a:rPr>
              <a:t> </a:t>
            </a:r>
            <a:r>
              <a:rPr lang="en-US" sz="2400" b="1" dirty="0" err="1" smtClean="0">
                <a:latin typeface="Times New Roman" pitchFamily="18" charset="0"/>
              </a:rPr>
              <a:t>од</a:t>
            </a:r>
            <a:r>
              <a:rPr lang="en-US" sz="2400" b="1" dirty="0" smtClean="0">
                <a:latin typeface="Times New Roman" pitchFamily="18" charset="0"/>
              </a:rPr>
              <a:t> </a:t>
            </a:r>
            <a:r>
              <a:rPr lang="en-US" sz="2400" b="1" dirty="0" err="1" smtClean="0">
                <a:latin typeface="Times New Roman" pitchFamily="18" charset="0"/>
              </a:rPr>
              <a:t>унете</a:t>
            </a:r>
            <a:r>
              <a:rPr lang="en-US" sz="2400" b="1" dirty="0" smtClean="0">
                <a:latin typeface="Times New Roman" pitchFamily="18" charset="0"/>
              </a:rPr>
              <a:t> </a:t>
            </a:r>
            <a:r>
              <a:rPr lang="en-US" sz="2400" b="1" dirty="0" err="1" smtClean="0">
                <a:latin typeface="Times New Roman" pitchFamily="18" charset="0"/>
              </a:rPr>
              <a:t>количине</a:t>
            </a:r>
            <a:r>
              <a:rPr lang="en-US" sz="2400" b="1" dirty="0" smtClean="0">
                <a:latin typeface="Times New Roman" pitchFamily="18" charset="0"/>
              </a:rPr>
              <a:t> </a:t>
            </a:r>
            <a:r>
              <a:rPr lang="en-US" sz="2400" b="1" dirty="0" err="1" smtClean="0">
                <a:latin typeface="Times New Roman" pitchFamily="18" charset="0"/>
              </a:rPr>
              <a:t>гвожђа</a:t>
            </a:r>
            <a:r>
              <a:rPr lang="en-US" sz="2400" b="1" dirty="0" smtClean="0">
                <a:latin typeface="Times New Roman" pitchFamily="18" charset="0"/>
              </a:rPr>
              <a:t> у </a:t>
            </a:r>
            <a:r>
              <a:rPr lang="en-US" sz="2400" b="1" dirty="0" err="1" smtClean="0">
                <a:latin typeface="Times New Roman" pitchFamily="18" charset="0"/>
              </a:rPr>
              <a:t>овим</a:t>
            </a:r>
            <a:r>
              <a:rPr lang="en-US" sz="2400" b="1" dirty="0" smtClean="0">
                <a:latin typeface="Times New Roman" pitchFamily="18" charset="0"/>
              </a:rPr>
              <a:t> </a:t>
            </a:r>
            <a:r>
              <a:rPr lang="en-US" sz="2400" b="1" dirty="0" err="1" smtClean="0">
                <a:latin typeface="Times New Roman" pitchFamily="18" charset="0"/>
              </a:rPr>
              <a:t>намирницама</a:t>
            </a:r>
            <a:r>
              <a:rPr lang="en-US" sz="2400" b="1" dirty="0" smtClean="0">
                <a:latin typeface="Times New Roman" pitchFamily="18" charset="0"/>
              </a:rPr>
              <a:t>. </a:t>
            </a:r>
            <a:r>
              <a:rPr lang="de-DE" sz="2400" b="1" dirty="0" smtClean="0">
                <a:latin typeface="Times New Roman" pitchFamily="18" charset="0"/>
              </a:rPr>
              <a:t>Искористљивост смањује повећана концентрација калцијума и висока температура. </a:t>
            </a:r>
            <a:endParaRPr lang="de-DE" sz="2400" b="1" dirty="0">
              <a:latin typeface="Times New Roman" pitchFamily="18" charset="0"/>
            </a:endParaRPr>
          </a:p>
        </p:txBody>
      </p:sp>
    </p:spTree>
  </p:cSld>
  <p:clrMapOvr>
    <a:masterClrMapping/>
  </p:clrMapOvr>
  <p:transition advTm="11927"/>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323850" y="908050"/>
            <a:ext cx="8229600" cy="5610225"/>
          </a:xfrm>
          <a:prstGeom prst="rect">
            <a:avLst/>
          </a:prstGeom>
          <a:noFill/>
          <a:ln w="9525">
            <a:noFill/>
            <a:miter lim="800000"/>
            <a:headEnd/>
            <a:tailEnd/>
          </a:ln>
          <a:effectLst/>
        </p:spPr>
        <p:txBody>
          <a:bodyPr>
            <a:spAutoFit/>
          </a:bodyPr>
          <a:lstStyle/>
          <a:p>
            <a:pPr eaLnBrk="0" hangingPunct="0"/>
            <a:r>
              <a:rPr lang="nl-NL" sz="2800" b="1" dirty="0">
                <a:latin typeface="Times New Roman" pitchFamily="18" charset="0"/>
              </a:rPr>
              <a:t>ГВОЖЂЕ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гвожђа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b="1" dirty="0">
              <a:latin typeface="Times New Roman" pitchFamily="18" charset="0"/>
            </a:endParaRPr>
          </a:p>
          <a:p>
            <a:pPr algn="just" eaLnBrk="0" hangingPunct="0"/>
            <a:r>
              <a:rPr lang="nl-NL" sz="2800" b="1" dirty="0">
                <a:latin typeface="Times New Roman" pitchFamily="18" charset="0"/>
              </a:rPr>
              <a:t>ГЛАВНИ ИЗВОР</a:t>
            </a:r>
          </a:p>
          <a:p>
            <a:pPr algn="just" eaLnBrk="0" hangingPunct="0"/>
            <a:endParaRPr lang="nl-NL" sz="1400" b="1" dirty="0">
              <a:latin typeface="Times New Roman" pitchFamily="18" charset="0"/>
            </a:endParaRPr>
          </a:p>
          <a:p>
            <a:pPr lvl="2" algn="just" eaLnBrk="0" hangingPunct="0"/>
            <a:r>
              <a:rPr lang="de-DE" sz="2800" dirty="0">
                <a:latin typeface="Symbol" pitchFamily="18" charset="2"/>
                <a:cs typeface="Times New Roman" pitchFamily="18" charset="0"/>
              </a:rPr>
              <a:t>·	</a:t>
            </a:r>
            <a:r>
              <a:rPr lang="en-US" sz="2800" b="1" i="1" dirty="0" err="1">
                <a:latin typeface="Times New Roman" pitchFamily="18" charset="0"/>
              </a:rPr>
              <a:t>Намирнице</a:t>
            </a:r>
            <a:r>
              <a:rPr lang="en-US" sz="2800" b="1" i="1" dirty="0">
                <a:latin typeface="Times New Roman" pitchFamily="18" charset="0"/>
              </a:rPr>
              <a:t> </a:t>
            </a:r>
            <a:r>
              <a:rPr lang="en-US" sz="2800" b="1" i="1" dirty="0" err="1">
                <a:latin typeface="Times New Roman" pitchFamily="18" charset="0"/>
              </a:rPr>
              <a:t>биљног</a:t>
            </a:r>
            <a:r>
              <a:rPr lang="en-US" sz="2800" b="1" i="1" dirty="0">
                <a:latin typeface="Times New Roman" pitchFamily="18" charset="0"/>
              </a:rPr>
              <a:t> </a:t>
            </a:r>
            <a:r>
              <a:rPr lang="en-US" sz="2800" b="1" i="1" dirty="0" err="1">
                <a:latin typeface="Times New Roman" pitchFamily="18" charset="0"/>
              </a:rPr>
              <a:t>порекла</a:t>
            </a:r>
            <a:endParaRPr lang="en-US" sz="2800" b="1" i="1" dirty="0">
              <a:latin typeface="Times New Roman" pitchFamily="18" charset="0"/>
            </a:endParaRPr>
          </a:p>
          <a:p>
            <a:pPr algn="just" eaLnBrk="0" hangingPunct="0"/>
            <a:endParaRPr lang="en-US" b="1" dirty="0">
              <a:latin typeface="Times New Roman" pitchFamily="18" charset="0"/>
            </a:endParaRPr>
          </a:p>
          <a:p>
            <a:pPr lvl="3" algn="just" eaLnBrk="0" hangingPunct="0"/>
            <a:r>
              <a:rPr lang="en-US" sz="2800" dirty="0">
                <a:latin typeface="Wingdings" pitchFamily="2" charset="2"/>
                <a:cs typeface="Times New Roman" pitchFamily="18" charset="0"/>
              </a:rPr>
              <a:t>Ø	</a:t>
            </a:r>
            <a:r>
              <a:rPr lang="en-US" sz="2800" b="1" dirty="0" err="1">
                <a:latin typeface="Times New Roman" pitchFamily="18" charset="0"/>
              </a:rPr>
              <a:t>цереалије</a:t>
            </a:r>
            <a:endParaRPr lang="en-US" sz="2800" b="1" dirty="0">
              <a:latin typeface="Times New Roman" pitchFamily="18" charset="0"/>
            </a:endParaRPr>
          </a:p>
          <a:p>
            <a:pPr lvl="3" eaLnBrk="0" hangingPunct="0"/>
            <a:r>
              <a:rPr lang="en-US" sz="2800" dirty="0">
                <a:latin typeface="Wingdings" pitchFamily="2" charset="2"/>
                <a:cs typeface="Times New Roman" pitchFamily="18" charset="0"/>
              </a:rPr>
              <a:t>Ø	</a:t>
            </a:r>
            <a:r>
              <a:rPr lang="en-US" sz="2800" b="1" dirty="0" err="1">
                <a:latin typeface="Times New Roman" pitchFamily="18" charset="0"/>
              </a:rPr>
              <a:t>поврће</a:t>
            </a:r>
            <a:r>
              <a:rPr lang="en-US" sz="2800" b="1" dirty="0">
                <a:latin typeface="Times New Roman" pitchFamily="18" charset="0"/>
              </a:rPr>
              <a:t> (</a:t>
            </a:r>
            <a:r>
              <a:rPr lang="en-US" sz="2800" b="1" i="1" dirty="0" err="1">
                <a:latin typeface="Times New Roman" pitchFamily="18" charset="0"/>
              </a:rPr>
              <a:t>спанаћ</a:t>
            </a:r>
            <a:r>
              <a:rPr lang="en-US" sz="2800" b="1" i="1" dirty="0">
                <a:latin typeface="Times New Roman" pitchFamily="18" charset="0"/>
              </a:rPr>
              <a:t> </a:t>
            </a:r>
            <a:r>
              <a:rPr lang="en-US" sz="2800" b="1" i="1" dirty="0" err="1">
                <a:latin typeface="Times New Roman" pitchFamily="18" charset="0"/>
              </a:rPr>
              <a:t>куван</a:t>
            </a:r>
            <a:r>
              <a:rPr lang="en-US" sz="2800" b="1" i="1" dirty="0">
                <a:latin typeface="Times New Roman" pitchFamily="18" charset="0"/>
              </a:rPr>
              <a:t>, </a:t>
            </a:r>
            <a:r>
              <a:rPr lang="en-US" sz="2800" b="1" i="1" dirty="0" err="1">
                <a:latin typeface="Times New Roman" pitchFamily="18" charset="0"/>
              </a:rPr>
              <a:t>кромпир</a:t>
            </a:r>
            <a:r>
              <a:rPr lang="en-US" sz="2800" b="1" i="1" dirty="0">
                <a:latin typeface="Times New Roman" pitchFamily="18" charset="0"/>
              </a:rPr>
              <a:t> </a:t>
            </a:r>
            <a:r>
              <a:rPr lang="en-US" sz="2800" b="1" i="1" dirty="0" err="1">
                <a:latin typeface="Times New Roman" pitchFamily="18" charset="0"/>
              </a:rPr>
              <a:t>печен</a:t>
            </a:r>
            <a:r>
              <a:rPr lang="en-US" sz="2800" b="1" dirty="0">
                <a:latin typeface="Times New Roman" pitchFamily="18" charset="0"/>
              </a:rPr>
              <a:t>)</a:t>
            </a:r>
          </a:p>
          <a:p>
            <a:pPr lvl="3" eaLnBrk="0" hangingPunct="0"/>
            <a:r>
              <a:rPr lang="en-US" sz="2800" dirty="0">
                <a:latin typeface="Wingdings" pitchFamily="2" charset="2"/>
                <a:cs typeface="Times New Roman" pitchFamily="18" charset="0"/>
              </a:rPr>
              <a:t>Ø	</a:t>
            </a:r>
            <a:r>
              <a:rPr lang="en-US" sz="2800" b="1" dirty="0" err="1">
                <a:latin typeface="Times New Roman" pitchFamily="18" charset="0"/>
              </a:rPr>
              <a:t>легуминозе</a:t>
            </a:r>
            <a:r>
              <a:rPr lang="en-US" sz="2800" b="1" dirty="0">
                <a:latin typeface="Times New Roman" pitchFamily="18" charset="0"/>
              </a:rPr>
              <a:t> (</a:t>
            </a:r>
            <a:r>
              <a:rPr lang="en-US" sz="2800" b="1" i="1" dirty="0" err="1">
                <a:latin typeface="Times New Roman" pitchFamily="18" charset="0"/>
              </a:rPr>
              <a:t>соја</a:t>
            </a:r>
            <a:r>
              <a:rPr lang="en-US" sz="2800" b="1" i="1" dirty="0">
                <a:latin typeface="Times New Roman" pitchFamily="18" charset="0"/>
              </a:rPr>
              <a:t>, </a:t>
            </a:r>
            <a:r>
              <a:rPr lang="en-US" sz="2800" b="1" i="1" dirty="0" err="1">
                <a:latin typeface="Times New Roman" pitchFamily="18" charset="0"/>
              </a:rPr>
              <a:t>сочиво</a:t>
            </a:r>
            <a:r>
              <a:rPr lang="en-US" sz="2800" b="1" i="1" dirty="0">
                <a:latin typeface="Times New Roman" pitchFamily="18" charset="0"/>
              </a:rPr>
              <a:t>, </a:t>
            </a:r>
            <a:r>
              <a:rPr lang="en-US" sz="2800" b="1" i="1" dirty="0" err="1">
                <a:latin typeface="Times New Roman" pitchFamily="18" charset="0"/>
              </a:rPr>
              <a:t>пасуљ</a:t>
            </a:r>
            <a:r>
              <a:rPr lang="en-US" sz="2800" b="1" dirty="0">
                <a:latin typeface="Times New Roman" pitchFamily="18" charset="0"/>
              </a:rPr>
              <a:t>)</a:t>
            </a:r>
          </a:p>
          <a:p>
            <a:pPr lvl="3" eaLnBrk="0" hangingPunct="0"/>
            <a:r>
              <a:rPr lang="en-US" sz="2800" dirty="0">
                <a:latin typeface="Wingdings" pitchFamily="2" charset="2"/>
                <a:cs typeface="Times New Roman" pitchFamily="18" charset="0"/>
              </a:rPr>
              <a:t>Ø	</a:t>
            </a:r>
            <a:r>
              <a:rPr lang="en-US" sz="2800" b="1" dirty="0" err="1">
                <a:latin typeface="Times New Roman" pitchFamily="18" charset="0"/>
              </a:rPr>
              <a:t>воће</a:t>
            </a:r>
            <a:r>
              <a:rPr lang="en-US" sz="2800" b="1" dirty="0">
                <a:latin typeface="Times New Roman" pitchFamily="18" charset="0"/>
              </a:rPr>
              <a:t> </a:t>
            </a:r>
          </a:p>
          <a:p>
            <a:pPr algn="just" eaLnBrk="0" hangingPunct="0"/>
            <a:endParaRPr lang="en-US" sz="1600" b="1" dirty="0">
              <a:latin typeface="Times New Roman" pitchFamily="18" charset="0"/>
            </a:endParaRPr>
          </a:p>
          <a:p>
            <a:pPr algn="just" eaLnBrk="0" hangingPunct="0"/>
            <a:r>
              <a:rPr lang="en-US" sz="2800" b="1" dirty="0" err="1">
                <a:latin typeface="Times New Roman" pitchFamily="18" charset="0"/>
              </a:rPr>
              <a:t>Искористљивост</a:t>
            </a:r>
            <a:r>
              <a:rPr lang="en-US" sz="2800" b="1" dirty="0">
                <a:latin typeface="Times New Roman" pitchFamily="18" charset="0"/>
              </a:rPr>
              <a:t> 1-20%</a:t>
            </a:r>
            <a:r>
              <a:rPr lang="en-US" sz="2400" b="1" dirty="0">
                <a:latin typeface="Times New Roman" pitchFamily="18" charset="0"/>
              </a:rPr>
              <a:t> </a:t>
            </a:r>
            <a:r>
              <a:rPr lang="en-US" sz="2400" b="1" dirty="0" err="1">
                <a:latin typeface="Times New Roman" pitchFamily="18" charset="0"/>
              </a:rPr>
              <a:t>од</a:t>
            </a:r>
            <a:r>
              <a:rPr lang="en-US" sz="2400" b="1" dirty="0">
                <a:latin typeface="Times New Roman" pitchFamily="18" charset="0"/>
              </a:rPr>
              <a:t> </a:t>
            </a:r>
            <a:r>
              <a:rPr lang="en-US" sz="2400" b="1" dirty="0" err="1">
                <a:latin typeface="Times New Roman" pitchFamily="18" charset="0"/>
              </a:rPr>
              <a:t>унете</a:t>
            </a:r>
            <a:r>
              <a:rPr lang="en-US" sz="2400" b="1" dirty="0">
                <a:latin typeface="Times New Roman" pitchFamily="18" charset="0"/>
              </a:rPr>
              <a:t> </a:t>
            </a:r>
            <a:r>
              <a:rPr lang="en-US" sz="2400" b="1" dirty="0" err="1">
                <a:latin typeface="Times New Roman" pitchFamily="18" charset="0"/>
              </a:rPr>
              <a:t>количине</a:t>
            </a:r>
            <a:r>
              <a:rPr lang="en-US" sz="2400" b="1" dirty="0">
                <a:latin typeface="Times New Roman" pitchFamily="18" charset="0"/>
              </a:rPr>
              <a:t> </a:t>
            </a:r>
            <a:r>
              <a:rPr lang="en-US" sz="2400" b="1" dirty="0" err="1">
                <a:latin typeface="Times New Roman" pitchFamily="18" charset="0"/>
              </a:rPr>
              <a:t>гвожђа</a:t>
            </a:r>
            <a:r>
              <a:rPr lang="en-US" sz="2400" b="1" dirty="0">
                <a:latin typeface="Times New Roman" pitchFamily="18" charset="0"/>
              </a:rPr>
              <a:t> у </a:t>
            </a:r>
            <a:r>
              <a:rPr lang="en-US" sz="2400" b="1" dirty="0" err="1">
                <a:latin typeface="Times New Roman" pitchFamily="18" charset="0"/>
              </a:rPr>
              <a:t>овим</a:t>
            </a:r>
            <a:r>
              <a:rPr lang="en-US" sz="2400" b="1" dirty="0">
                <a:latin typeface="Times New Roman" pitchFamily="18" charset="0"/>
              </a:rPr>
              <a:t> </a:t>
            </a:r>
            <a:r>
              <a:rPr lang="en-US" sz="2400" b="1" dirty="0" err="1" smtClean="0">
                <a:latin typeface="Times New Roman" pitchFamily="18" charset="0"/>
              </a:rPr>
              <a:t>намирницама</a:t>
            </a:r>
            <a:r>
              <a:rPr lang="sr-Cyrl-RS" sz="2400" b="1" dirty="0" smtClean="0">
                <a:latin typeface="Times New Roman" pitchFamily="18" charset="0"/>
              </a:rPr>
              <a:t>.</a:t>
            </a:r>
            <a:r>
              <a:rPr lang="en-US" sz="2400" b="1" dirty="0" smtClean="0">
                <a:solidFill>
                  <a:srgbClr val="FFFFCC"/>
                </a:solidFill>
                <a:latin typeface="Times New Roman" pitchFamily="18" charset="0"/>
              </a:rPr>
              <a:t>. </a:t>
            </a:r>
            <a:r>
              <a:rPr lang="de-DE" sz="2400" b="1" dirty="0">
                <a:latin typeface="Times New Roman" pitchFamily="18" charset="0"/>
              </a:rPr>
              <a:t>Искористљивост смањује фосфати и фитати, а поспешују је витамин </a:t>
            </a:r>
            <a:r>
              <a:rPr lang="sr-Cyrl-RS" sz="2400" b="1" dirty="0" smtClean="0">
                <a:latin typeface="Times New Roman" pitchFamily="18" charset="0"/>
              </a:rPr>
              <a:t>С</a:t>
            </a:r>
            <a:r>
              <a:rPr lang="de-DE" sz="2400" b="1" dirty="0" smtClean="0">
                <a:latin typeface="Times New Roman" pitchFamily="18" charset="0"/>
              </a:rPr>
              <a:t>, </a:t>
            </a:r>
            <a:r>
              <a:rPr lang="de-DE" sz="2400" b="1" dirty="0">
                <a:latin typeface="Times New Roman" pitchFamily="18" charset="0"/>
              </a:rPr>
              <a:t>аминокиселине, калцијум.</a:t>
            </a:r>
            <a:r>
              <a:rPr lang="de-DE" sz="2000" b="1" dirty="0">
                <a:latin typeface="Times New Roman" pitchFamily="18" charset="0"/>
              </a:rPr>
              <a:t> </a:t>
            </a:r>
            <a:endParaRPr lang="fr-FR" sz="2400" b="1" dirty="0">
              <a:latin typeface="Times New Roman" pitchFamily="18" charset="0"/>
            </a:endParaRPr>
          </a:p>
        </p:txBody>
      </p:sp>
    </p:spTree>
  </p:cSld>
  <p:clrMapOvr>
    <a:masterClrMapping/>
  </p:clrMapOvr>
  <p:transition advTm="34174"/>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539750" y="1374775"/>
            <a:ext cx="8229600" cy="3323987"/>
          </a:xfrm>
          <a:prstGeom prst="rect">
            <a:avLst/>
          </a:prstGeom>
          <a:noFill/>
          <a:ln w="9525">
            <a:noFill/>
            <a:miter lim="800000"/>
            <a:headEnd/>
            <a:tailEnd/>
          </a:ln>
          <a:effectLst/>
        </p:spPr>
        <p:txBody>
          <a:bodyPr>
            <a:spAutoFit/>
          </a:bodyPr>
          <a:lstStyle/>
          <a:p>
            <a:pPr eaLnBrk="0" hangingPunct="0"/>
            <a:r>
              <a:rPr lang="nl-NL" sz="2800" b="1" dirty="0">
                <a:latin typeface="Times New Roman" pitchFamily="18" charset="0"/>
              </a:rPr>
              <a:t>ГВОЖЂЕ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гвожђа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b="1" dirty="0">
              <a:latin typeface="Times New Roman" pitchFamily="18" charset="0"/>
            </a:endParaRPr>
          </a:p>
          <a:p>
            <a:pPr algn="just" eaLnBrk="0" hangingPunct="0"/>
            <a:r>
              <a:rPr lang="de-DE" sz="2000" b="1" dirty="0">
                <a:latin typeface="Times New Roman" pitchFamily="18" charset="0"/>
              </a:rPr>
              <a:t> </a:t>
            </a:r>
            <a:r>
              <a:rPr lang="en-US" sz="2800" b="1" dirty="0">
                <a:latin typeface="Times New Roman" pitchFamily="18" charset="0"/>
              </a:rPr>
              <a:t>ДНЕВНЕ ПОТРЕБЕ</a:t>
            </a:r>
          </a:p>
          <a:p>
            <a:pPr algn="just" eaLnBrk="0" hangingPunct="0"/>
            <a:endParaRPr lang="en-US" b="1" dirty="0">
              <a:latin typeface="Times New Roman" pitchFamily="18" charset="0"/>
            </a:endParaRPr>
          </a:p>
          <a:p>
            <a:pPr algn="just" eaLnBrk="0" hangingPunct="0"/>
            <a:r>
              <a:rPr lang="en-US" sz="2800" b="1" i="1" dirty="0" err="1">
                <a:latin typeface="Times New Roman" pitchFamily="18" charset="0"/>
              </a:rPr>
              <a:t>Препоручен</a:t>
            </a:r>
            <a:r>
              <a:rPr lang="en-US" sz="2800" b="1" i="1" dirty="0">
                <a:latin typeface="Times New Roman" pitchFamily="18" charset="0"/>
              </a:rPr>
              <a:t> </a:t>
            </a:r>
            <a:r>
              <a:rPr lang="en-US" sz="2800" b="1" i="1" dirty="0" err="1">
                <a:latin typeface="Times New Roman" pitchFamily="18" charset="0"/>
              </a:rPr>
              <a:t>унос</a:t>
            </a:r>
            <a:r>
              <a:rPr lang="en-US" sz="2800" b="1" i="1" dirty="0">
                <a:latin typeface="Times New Roman" pitchFamily="18" charset="0"/>
              </a:rPr>
              <a:t> </a:t>
            </a:r>
            <a:r>
              <a:rPr lang="en-US" sz="2800" b="1" i="1" dirty="0" err="1" smtClean="0">
                <a:latin typeface="Times New Roman" pitchFamily="18" charset="0"/>
              </a:rPr>
              <a:t>према</a:t>
            </a:r>
            <a:endParaRPr lang="en-US" sz="2800" b="1" i="1" dirty="0">
              <a:latin typeface="Times New Roman" pitchFamily="18" charset="0"/>
            </a:endParaRPr>
          </a:p>
          <a:p>
            <a:pPr algn="just" eaLnBrk="0" hangingPunct="0"/>
            <a:endParaRPr lang="en-US" b="1" dirty="0">
              <a:latin typeface="Times New Roman" pitchFamily="18" charset="0"/>
            </a:endParaRPr>
          </a:p>
          <a:p>
            <a:pPr lvl="1" eaLnBrk="0" hangingPunct="0"/>
            <a:r>
              <a:rPr lang="en-US" sz="2400" dirty="0" smtClean="0">
                <a:latin typeface="Symbol" pitchFamily="18" charset="2"/>
                <a:cs typeface="Times New Roman" pitchFamily="18" charset="0"/>
              </a:rPr>
              <a:t>·</a:t>
            </a:r>
            <a:r>
              <a:rPr lang="en-US" sz="2400" dirty="0">
                <a:latin typeface="Symbol" pitchFamily="18" charset="2"/>
                <a:cs typeface="Times New Roman" pitchFamily="18" charset="0"/>
              </a:rPr>
              <a:t>	</a:t>
            </a:r>
            <a:r>
              <a:rPr lang="sr-Cyrl-RS" sz="2400" b="1" dirty="0" smtClean="0">
                <a:latin typeface="Times New Roman" pitchFamily="18" charset="0"/>
              </a:rPr>
              <a:t>8</a:t>
            </a:r>
            <a:r>
              <a:rPr lang="en-US" sz="2400" b="1" dirty="0" smtClean="0">
                <a:latin typeface="Times New Roman" pitchFamily="18" charset="0"/>
              </a:rPr>
              <a:t> </a:t>
            </a:r>
            <a:r>
              <a:rPr lang="sr-Latn-RS" sz="2400" b="1" dirty="0">
                <a:latin typeface="Times New Roman" pitchFamily="18" charset="0"/>
              </a:rPr>
              <a:t>mg</a:t>
            </a:r>
            <a:r>
              <a:rPr lang="en-US" sz="2400" b="1" dirty="0" smtClean="0">
                <a:latin typeface="Times New Roman" pitchFamily="18" charset="0"/>
              </a:rPr>
              <a:t> </a:t>
            </a:r>
            <a:r>
              <a:rPr lang="en-US" sz="2400" b="1" dirty="0" err="1">
                <a:latin typeface="Times New Roman" pitchFamily="18" charset="0"/>
              </a:rPr>
              <a:t>одрасли</a:t>
            </a:r>
            <a:r>
              <a:rPr lang="en-US" sz="2400" b="1" dirty="0">
                <a:latin typeface="Times New Roman" pitchFamily="18" charset="0"/>
              </a:rPr>
              <a:t> </a:t>
            </a:r>
            <a:r>
              <a:rPr lang="en-US" sz="2400" b="1" dirty="0" err="1">
                <a:latin typeface="Times New Roman" pitchFamily="18" charset="0"/>
              </a:rPr>
              <a:t>мушкарци</a:t>
            </a:r>
            <a:endParaRPr lang="en-US" sz="2400" b="1" dirty="0">
              <a:latin typeface="Times New Roman" pitchFamily="18" charset="0"/>
            </a:endParaRPr>
          </a:p>
          <a:p>
            <a:pPr lvl="1" eaLnBrk="0" hangingPunct="0"/>
            <a:r>
              <a:rPr lang="nl-NL" sz="2400" dirty="0">
                <a:latin typeface="Symbol" pitchFamily="18" charset="2"/>
                <a:cs typeface="Times New Roman" pitchFamily="18" charset="0"/>
              </a:rPr>
              <a:t>·	</a:t>
            </a:r>
            <a:r>
              <a:rPr lang="nl-NL" sz="2400" b="1" dirty="0" smtClean="0">
                <a:latin typeface="Times New Roman" pitchFamily="18" charset="0"/>
              </a:rPr>
              <a:t>1</a:t>
            </a:r>
            <a:r>
              <a:rPr lang="sr-Cyrl-RS" sz="2400" b="1" dirty="0" smtClean="0">
                <a:latin typeface="Times New Roman" pitchFamily="18" charset="0"/>
              </a:rPr>
              <a:t>8</a:t>
            </a:r>
            <a:r>
              <a:rPr lang="nl-NL" sz="2400" b="1" dirty="0" smtClean="0">
                <a:latin typeface="Times New Roman" pitchFamily="18" charset="0"/>
              </a:rPr>
              <a:t> </a:t>
            </a:r>
            <a:r>
              <a:rPr lang="sr-Latn-RS" sz="2400" b="1" dirty="0">
                <a:latin typeface="Times New Roman" pitchFamily="18" charset="0"/>
              </a:rPr>
              <a:t>mg</a:t>
            </a:r>
            <a:r>
              <a:rPr lang="nl-NL" sz="2400" b="1" dirty="0" smtClean="0">
                <a:latin typeface="Times New Roman" pitchFamily="18" charset="0"/>
              </a:rPr>
              <a:t> </a:t>
            </a:r>
            <a:r>
              <a:rPr lang="nl-NL" sz="2400" b="1" dirty="0">
                <a:latin typeface="Times New Roman" pitchFamily="18" charset="0"/>
              </a:rPr>
              <a:t>одрасле </a:t>
            </a:r>
            <a:r>
              <a:rPr lang="nl-NL" sz="2400" b="1" dirty="0" smtClean="0">
                <a:latin typeface="Times New Roman" pitchFamily="18" charset="0"/>
              </a:rPr>
              <a:t>жене</a:t>
            </a:r>
            <a:endParaRPr lang="nl-NL" sz="2400" b="1" dirty="0">
              <a:latin typeface="Times New Roman" pitchFamily="18" charset="0"/>
            </a:endParaRPr>
          </a:p>
          <a:p>
            <a:pPr lvl="1" eaLnBrk="0" hangingPunct="0"/>
            <a:r>
              <a:rPr lang="nl-NL" sz="2400" dirty="0">
                <a:latin typeface="Symbol" pitchFamily="18" charset="2"/>
                <a:cs typeface="Times New Roman" pitchFamily="18" charset="0"/>
              </a:rPr>
              <a:t>·	</a:t>
            </a:r>
            <a:endParaRPr lang="fr-FR" sz="2400" b="1" dirty="0">
              <a:latin typeface="Times New Roman" pitchFamily="18" charset="0"/>
            </a:endParaRPr>
          </a:p>
        </p:txBody>
      </p:sp>
    </p:spTree>
  </p:cSld>
  <p:clrMapOvr>
    <a:masterClrMapping/>
  </p:clrMapOvr>
  <p:transition advTm="20856"/>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p:cNvSpPr txBox="1">
            <a:spLocks noChangeArrowheads="1"/>
          </p:cNvSpPr>
          <p:nvPr/>
        </p:nvSpPr>
        <p:spPr bwMode="auto">
          <a:xfrm>
            <a:off x="611188" y="908050"/>
            <a:ext cx="8229600" cy="3262432"/>
          </a:xfrm>
          <a:prstGeom prst="rect">
            <a:avLst/>
          </a:prstGeom>
          <a:noFill/>
          <a:ln w="9525">
            <a:noFill/>
            <a:miter lim="800000"/>
            <a:headEnd/>
            <a:tailEnd/>
          </a:ln>
          <a:effectLst/>
        </p:spPr>
        <p:txBody>
          <a:bodyPr>
            <a:spAutoFit/>
          </a:bodyPr>
          <a:lstStyle/>
          <a:p>
            <a:pPr eaLnBrk="0" hangingPunct="0"/>
            <a:r>
              <a:rPr lang="nl-NL" sz="2800" b="1" dirty="0">
                <a:latin typeface="Times New Roman" pitchFamily="18" charset="0"/>
              </a:rPr>
              <a:t>ГВОЖЂЕ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гвожђа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sz="1600" b="1" dirty="0">
              <a:latin typeface="Times New Roman" pitchFamily="18" charset="0"/>
            </a:endParaRPr>
          </a:p>
          <a:p>
            <a:pPr algn="just" eaLnBrk="0" hangingPunct="0"/>
            <a:r>
              <a:rPr lang="en-US" sz="2800" b="1" dirty="0">
                <a:latin typeface="Times New Roman" pitchFamily="18" charset="0"/>
              </a:rPr>
              <a:t>ДНЕВНЕ ПОТРЕБЕ</a:t>
            </a:r>
          </a:p>
          <a:p>
            <a:pPr algn="just" eaLnBrk="0" hangingPunct="0"/>
            <a:endParaRPr lang="en-US" sz="1400" b="1" dirty="0">
              <a:latin typeface="Times New Roman" pitchFamily="18" charset="0"/>
            </a:endParaRPr>
          </a:p>
          <a:p>
            <a:pPr algn="just" eaLnBrk="0" hangingPunct="0"/>
            <a:r>
              <a:rPr lang="sr-Cyrl-RS" sz="2400" b="1" dirty="0" smtClean="0">
                <a:latin typeface="Times New Roman" pitchFamily="18" charset="0"/>
              </a:rPr>
              <a:t>Садржај</a:t>
            </a:r>
            <a:r>
              <a:rPr lang="nl-NL" sz="2400" b="1" dirty="0" smtClean="0">
                <a:latin typeface="Times New Roman" pitchFamily="18" charset="0"/>
              </a:rPr>
              <a:t> </a:t>
            </a:r>
            <a:r>
              <a:rPr lang="nl-NL" sz="2400" b="1" dirty="0">
                <a:latin typeface="Times New Roman" pitchFamily="18" charset="0"/>
              </a:rPr>
              <a:t>гвожђа у организму </a:t>
            </a:r>
            <a:r>
              <a:rPr lang="nl-NL" sz="2400" b="1" dirty="0" smtClean="0">
                <a:latin typeface="Times New Roman" pitchFamily="18" charset="0"/>
              </a:rPr>
              <a:t>износ</a:t>
            </a:r>
            <a:r>
              <a:rPr lang="sr-Cyrl-RS" sz="2400" b="1" dirty="0" smtClean="0">
                <a:latin typeface="Times New Roman" pitchFamily="18" charset="0"/>
              </a:rPr>
              <a:t>и</a:t>
            </a:r>
            <a:r>
              <a:rPr lang="nl-NL" sz="2400" b="1" dirty="0" smtClean="0">
                <a:latin typeface="Times New Roman" pitchFamily="18" charset="0"/>
              </a:rPr>
              <a:t>:</a:t>
            </a:r>
            <a:endParaRPr lang="nl-NL" sz="2400" b="1" dirty="0">
              <a:latin typeface="Times New Roman" pitchFamily="18" charset="0"/>
            </a:endParaRPr>
          </a:p>
          <a:p>
            <a:pPr algn="just" eaLnBrk="0" hangingPunct="0"/>
            <a:endParaRPr lang="nl-NL" sz="1600" b="1" dirty="0">
              <a:latin typeface="Times New Roman" pitchFamily="18" charset="0"/>
            </a:endParaRPr>
          </a:p>
          <a:p>
            <a:pPr lvl="1" algn="just" eaLnBrk="0" hangingPunct="0">
              <a:buFontTx/>
              <a:buChar char="•"/>
            </a:pPr>
            <a:r>
              <a:rPr lang="sr-Cyrl-RS" sz="2400" b="1" dirty="0" smtClean="0">
                <a:latin typeface="Times New Roman" pitchFamily="18" charset="0"/>
              </a:rPr>
              <a:t>3,6</a:t>
            </a:r>
            <a:r>
              <a:rPr lang="sr-Latn-RS" sz="2400" b="1" dirty="0" smtClean="0">
                <a:latin typeface="Times New Roman" pitchFamily="18" charset="0"/>
              </a:rPr>
              <a:t>g</a:t>
            </a:r>
            <a:r>
              <a:rPr lang="nl-NL" sz="2400" b="1" dirty="0" smtClean="0">
                <a:latin typeface="Times New Roman" pitchFamily="18" charset="0"/>
              </a:rPr>
              <a:t> </a:t>
            </a:r>
            <a:r>
              <a:rPr lang="nl-NL" sz="2400" b="1" dirty="0">
                <a:latin typeface="Times New Roman" pitchFamily="18" charset="0"/>
              </a:rPr>
              <a:t>код мушкараца</a:t>
            </a:r>
          </a:p>
          <a:p>
            <a:pPr lvl="1" algn="just" eaLnBrk="0" hangingPunct="0">
              <a:buFontTx/>
              <a:buChar char="•"/>
            </a:pPr>
            <a:r>
              <a:rPr lang="sr-Cyrl-RS" sz="2400" b="1" dirty="0" smtClean="0">
                <a:latin typeface="Times New Roman" pitchFamily="18" charset="0"/>
              </a:rPr>
              <a:t>2,4</a:t>
            </a:r>
            <a:r>
              <a:rPr lang="sr-Latn-RS" sz="2400" b="1" dirty="0" smtClean="0">
                <a:latin typeface="Times New Roman" pitchFamily="18" charset="0"/>
              </a:rPr>
              <a:t>g </a:t>
            </a:r>
            <a:r>
              <a:rPr lang="nl-NL" sz="2400" b="1" dirty="0" smtClean="0">
                <a:latin typeface="Times New Roman" pitchFamily="18" charset="0"/>
              </a:rPr>
              <a:t> </a:t>
            </a:r>
            <a:r>
              <a:rPr lang="nl-NL" sz="2400" b="1" dirty="0">
                <a:latin typeface="Times New Roman" pitchFamily="18" charset="0"/>
              </a:rPr>
              <a:t>код жена (</a:t>
            </a:r>
            <a:r>
              <a:rPr lang="nl-NL" sz="2400" b="1" i="1" dirty="0">
                <a:latin typeface="Times New Roman" pitchFamily="18" charset="0"/>
              </a:rPr>
              <a:t>20-30% жена уопште нема резерве!</a:t>
            </a:r>
            <a:r>
              <a:rPr lang="nl-NL" sz="2400" b="1" dirty="0">
                <a:latin typeface="Times New Roman" pitchFamily="18" charset="0"/>
              </a:rPr>
              <a:t>)</a:t>
            </a:r>
          </a:p>
          <a:p>
            <a:pPr algn="just" eaLnBrk="0" hangingPunct="0"/>
            <a:endParaRPr lang="nl-NL" sz="1600" b="1" dirty="0">
              <a:latin typeface="Times New Roman" pitchFamily="18" charset="0"/>
            </a:endParaRPr>
          </a:p>
          <a:p>
            <a:pPr algn="just" eaLnBrk="0" hangingPunct="0"/>
            <a:endParaRPr lang="nl-NL" sz="1600" b="1" dirty="0">
              <a:latin typeface="Times New Roman" pitchFamily="18" charset="0"/>
            </a:endParaRPr>
          </a:p>
        </p:txBody>
      </p:sp>
    </p:spTree>
  </p:cSld>
  <p:clrMapOvr>
    <a:masterClrMapping/>
  </p:clrMapOvr>
  <p:transition advTm="12272"/>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685800" y="928670"/>
            <a:ext cx="8077200" cy="4893647"/>
          </a:xfrm>
          <a:prstGeom prst="rect">
            <a:avLst/>
          </a:prstGeom>
          <a:noFill/>
          <a:ln w="9525">
            <a:noFill/>
            <a:miter lim="800000"/>
            <a:headEnd/>
            <a:tailEnd/>
          </a:ln>
          <a:effectLst/>
        </p:spPr>
        <p:txBody>
          <a:bodyPr wrap="square">
            <a:spAutoFit/>
          </a:bodyPr>
          <a:lstStyle/>
          <a:p>
            <a:pPr eaLnBrk="0" hangingPunct="0"/>
            <a:r>
              <a:rPr lang="nl-NL" sz="2800" b="1" dirty="0">
                <a:latin typeface="Times New Roman" pitchFamily="18" charset="0"/>
              </a:rPr>
              <a:t>ГВОЖЂЕ И ЗДРАВЉЕ</a:t>
            </a:r>
            <a:endParaRPr lang="en-US" sz="2800" b="1" i="1" dirty="0">
              <a:latin typeface="Times New Roman" pitchFamily="18" charset="0"/>
            </a:endParaRPr>
          </a:p>
          <a:p>
            <a:pPr algn="just" eaLnBrk="0" hangingPunct="0"/>
            <a:endParaRPr lang="en-US" sz="2400" b="1" i="1" dirty="0">
              <a:latin typeface="Times New Roman" pitchFamily="18" charset="0"/>
            </a:endParaRPr>
          </a:p>
          <a:p>
            <a:pPr algn="just" eaLnBrk="0" hangingPunct="0"/>
            <a:r>
              <a:rPr lang="en-US" sz="2800" b="1" i="1" dirty="0" err="1">
                <a:latin typeface="Times New Roman" pitchFamily="18" charset="0"/>
              </a:rPr>
              <a:t>Дефицит</a:t>
            </a:r>
            <a:endParaRPr lang="en-US" sz="2800" b="1" i="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Недостатан</a:t>
            </a:r>
            <a:r>
              <a:rPr lang="en-US" sz="2800" b="1" dirty="0">
                <a:latin typeface="Times New Roman" pitchFamily="18" charset="0"/>
              </a:rPr>
              <a:t> </a:t>
            </a:r>
            <a:r>
              <a:rPr lang="en-US" sz="2800" b="1" dirty="0" err="1">
                <a:latin typeface="Times New Roman" pitchFamily="18" charset="0"/>
              </a:rPr>
              <a:t>гвожђа</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врло</a:t>
            </a:r>
            <a:r>
              <a:rPr lang="en-US" sz="2800" b="1" dirty="0">
                <a:latin typeface="Times New Roman" pitchFamily="18" charset="0"/>
              </a:rPr>
              <a:t> </a:t>
            </a:r>
            <a:r>
              <a:rPr lang="en-US" sz="2800" b="1" dirty="0" err="1">
                <a:latin typeface="Times New Roman" pitchFamily="18" charset="0"/>
              </a:rPr>
              <a:t>чест</a:t>
            </a:r>
            <a:r>
              <a:rPr lang="en-US" sz="2800" b="1" dirty="0">
                <a:latin typeface="Times New Roman" pitchFamily="18" charset="0"/>
              </a:rPr>
              <a:t> </a:t>
            </a:r>
            <a:r>
              <a:rPr lang="en-US" sz="2800" b="1" dirty="0" err="1">
                <a:latin typeface="Times New Roman" pitchFamily="18" charset="0"/>
              </a:rPr>
              <a:t>нарочито</a:t>
            </a:r>
            <a:r>
              <a:rPr lang="en-US" sz="2800" b="1" dirty="0">
                <a:latin typeface="Times New Roman" pitchFamily="18" charset="0"/>
              </a:rPr>
              <a:t> </a:t>
            </a:r>
            <a:r>
              <a:rPr lang="en-US" sz="2800" b="1" dirty="0" err="1">
                <a:latin typeface="Times New Roman" pitchFamily="18" charset="0"/>
              </a:rPr>
              <a:t>код</a:t>
            </a:r>
            <a:r>
              <a:rPr lang="en-US" sz="2800" b="1" dirty="0">
                <a:latin typeface="Times New Roman" pitchFamily="18" charset="0"/>
              </a:rPr>
              <a:t> </a:t>
            </a:r>
            <a:r>
              <a:rPr lang="en-US" sz="2800" b="1" dirty="0" err="1">
                <a:latin typeface="Times New Roman" pitchFamily="18" charset="0"/>
              </a:rPr>
              <a:t>деце</a:t>
            </a:r>
            <a:r>
              <a:rPr lang="en-US" sz="2800" b="1" dirty="0">
                <a:latin typeface="Times New Roman" pitchFamily="18" charset="0"/>
              </a:rPr>
              <a:t> и </a:t>
            </a:r>
            <a:r>
              <a:rPr lang="en-US" sz="2800" b="1" dirty="0" err="1">
                <a:latin typeface="Times New Roman" pitchFamily="18" charset="0"/>
              </a:rPr>
              <a:t>жена</a:t>
            </a:r>
            <a:r>
              <a:rPr lang="en-US" sz="2800" b="1" dirty="0">
                <a:latin typeface="Times New Roman" pitchFamily="18" charset="0"/>
              </a:rPr>
              <a:t> у </a:t>
            </a:r>
            <a:r>
              <a:rPr lang="en-US" sz="2800" b="1" dirty="0" err="1">
                <a:latin typeface="Times New Roman" pitchFamily="18" charset="0"/>
              </a:rPr>
              <a:t>герминативном</a:t>
            </a:r>
            <a:r>
              <a:rPr lang="en-US" sz="2800" b="1" dirty="0">
                <a:latin typeface="Times New Roman" pitchFamily="18" charset="0"/>
              </a:rPr>
              <a:t> </a:t>
            </a:r>
            <a:r>
              <a:rPr lang="en-US" sz="2800" b="1" dirty="0" err="1">
                <a:latin typeface="Times New Roman" pitchFamily="18" charset="0"/>
              </a:rPr>
              <a:t>периоду</a:t>
            </a:r>
            <a:r>
              <a:rPr lang="en-US" sz="2800" b="1" dirty="0">
                <a:latin typeface="Times New Roman" pitchFamily="18" charset="0"/>
              </a:rPr>
              <a:t>.</a:t>
            </a:r>
          </a:p>
          <a:p>
            <a:pPr algn="just" eaLnBrk="0" hangingPunct="0"/>
            <a:endParaRPr lang="en-US" b="1" dirty="0">
              <a:latin typeface="Times New Roman" pitchFamily="18" charset="0"/>
            </a:endParaRPr>
          </a:p>
          <a:p>
            <a:pPr algn="just" eaLnBrk="0" hangingPunct="0"/>
            <a:r>
              <a:rPr lang="en-US" sz="2800" b="1" dirty="0" err="1">
                <a:latin typeface="Times New Roman" pitchFamily="18" charset="0"/>
              </a:rPr>
              <a:t>Поремећај</a:t>
            </a:r>
            <a:r>
              <a:rPr lang="en-US" sz="2800" b="1" dirty="0">
                <a:latin typeface="Times New Roman" pitchFamily="18" charset="0"/>
              </a:rPr>
              <a:t> </a:t>
            </a:r>
            <a:r>
              <a:rPr lang="en-US" sz="2800" b="1" dirty="0" err="1">
                <a:latin typeface="Times New Roman" pitchFamily="18" charset="0"/>
              </a:rPr>
              <a:t>који</a:t>
            </a:r>
            <a:r>
              <a:rPr lang="en-US" sz="2800" b="1" dirty="0">
                <a:latin typeface="Times New Roman" pitchFamily="18" charset="0"/>
              </a:rPr>
              <a:t> </a:t>
            </a:r>
            <a:r>
              <a:rPr lang="en-US" sz="2800" b="1" dirty="0" err="1">
                <a:latin typeface="Times New Roman" pitchFamily="18" charset="0"/>
              </a:rPr>
              <a:t>настаје</a:t>
            </a:r>
            <a:r>
              <a:rPr lang="en-US" sz="2800" b="1" dirty="0">
                <a:latin typeface="Times New Roman" pitchFamily="18" charset="0"/>
              </a:rPr>
              <a:t> </a:t>
            </a:r>
            <a:r>
              <a:rPr lang="en-US" sz="2800" b="1" dirty="0" err="1">
                <a:latin typeface="Times New Roman" pitchFamily="18" charset="0"/>
              </a:rPr>
              <a:t>зове</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хипохромна</a:t>
            </a:r>
            <a:r>
              <a:rPr lang="en-US" sz="2800" b="1" dirty="0">
                <a:latin typeface="Times New Roman" pitchFamily="18" charset="0"/>
              </a:rPr>
              <a:t> </a:t>
            </a:r>
            <a:r>
              <a:rPr lang="en-US" sz="2800" b="1" dirty="0" err="1">
                <a:latin typeface="Times New Roman" pitchFamily="18" charset="0"/>
              </a:rPr>
              <a:t>нутритивна</a:t>
            </a:r>
            <a:r>
              <a:rPr lang="en-US" sz="2800" b="1" dirty="0">
                <a:latin typeface="Times New Roman" pitchFamily="18" charset="0"/>
              </a:rPr>
              <a:t> </a:t>
            </a:r>
            <a:r>
              <a:rPr lang="en-US" sz="2800" b="1" dirty="0" err="1">
                <a:latin typeface="Times New Roman" pitchFamily="18" charset="0"/>
              </a:rPr>
              <a:t>анемија</a:t>
            </a:r>
            <a:r>
              <a:rPr lang="en-US" sz="2800" b="1" dirty="0">
                <a:latin typeface="Times New Roman" pitchFamily="18" charset="0"/>
              </a:rPr>
              <a:t>.</a:t>
            </a:r>
          </a:p>
          <a:p>
            <a:pPr algn="just" eaLnBrk="0" hangingPunct="0"/>
            <a:endParaRPr lang="en-US" b="1" dirty="0">
              <a:latin typeface="Times New Roman" pitchFamily="18" charset="0"/>
            </a:endParaRPr>
          </a:p>
          <a:p>
            <a:pPr algn="just" eaLnBrk="0" hangingPunct="0"/>
            <a:r>
              <a:rPr lang="en-US" sz="2800" b="1" dirty="0" err="1">
                <a:latin typeface="Times New Roman" pitchFamily="18" charset="0"/>
              </a:rPr>
              <a:t>Знаци</a:t>
            </a:r>
            <a:r>
              <a:rPr lang="en-US" sz="2800" b="1" dirty="0">
                <a:latin typeface="Times New Roman" pitchFamily="18" charset="0"/>
              </a:rPr>
              <a:t>: </a:t>
            </a:r>
            <a:r>
              <a:rPr lang="en-US" sz="2800" b="1" dirty="0" err="1" smtClean="0">
                <a:latin typeface="Times New Roman" pitchFamily="18" charset="0"/>
              </a:rPr>
              <a:t>слабост</a:t>
            </a:r>
            <a:r>
              <a:rPr lang="sr-Cyrl-RS" sz="2800" b="1" dirty="0" smtClean="0">
                <a:latin typeface="Times New Roman" pitchFamily="18" charset="0"/>
              </a:rPr>
              <a:t>,</a:t>
            </a:r>
            <a:r>
              <a:rPr lang="en-US" sz="2800" b="1" dirty="0" smtClean="0">
                <a:latin typeface="Times New Roman" pitchFamily="18" charset="0"/>
              </a:rPr>
              <a:t> </a:t>
            </a:r>
            <a:r>
              <a:rPr lang="en-US" sz="2800" b="1" dirty="0" err="1">
                <a:latin typeface="Times New Roman" pitchFamily="18" charset="0"/>
              </a:rPr>
              <a:t>малаксалост</a:t>
            </a:r>
            <a:r>
              <a:rPr lang="en-US" sz="2800" b="1" dirty="0">
                <a:latin typeface="Times New Roman" pitchFamily="18" charset="0"/>
              </a:rPr>
              <a:t>, </a:t>
            </a:r>
            <a:r>
              <a:rPr lang="en-US" sz="2800" b="1" dirty="0" err="1">
                <a:latin typeface="Times New Roman" pitchFamily="18" charset="0"/>
              </a:rPr>
              <a:t>брзо</a:t>
            </a:r>
            <a:r>
              <a:rPr lang="en-US" sz="2800" b="1" dirty="0">
                <a:latin typeface="Times New Roman" pitchFamily="18" charset="0"/>
              </a:rPr>
              <a:t> </a:t>
            </a:r>
            <a:r>
              <a:rPr lang="en-US" sz="2800" b="1" dirty="0" err="1">
                <a:latin typeface="Times New Roman" pitchFamily="18" charset="0"/>
              </a:rPr>
              <a:t>замарање</a:t>
            </a:r>
            <a:r>
              <a:rPr lang="en-US" sz="2800" b="1" dirty="0">
                <a:latin typeface="Times New Roman" pitchFamily="18" charset="0"/>
              </a:rPr>
              <a:t>, </a:t>
            </a:r>
            <a:r>
              <a:rPr lang="en-US" sz="2800" b="1" dirty="0" err="1">
                <a:latin typeface="Times New Roman" pitchFamily="18" charset="0"/>
              </a:rPr>
              <a:t>бледило</a:t>
            </a:r>
            <a:r>
              <a:rPr lang="en-US" sz="2800" b="1" dirty="0">
                <a:latin typeface="Times New Roman" pitchFamily="18" charset="0"/>
              </a:rPr>
              <a:t> </a:t>
            </a:r>
            <a:r>
              <a:rPr lang="en-US" sz="2800" b="1" dirty="0" err="1">
                <a:latin typeface="Times New Roman" pitchFamily="18" charset="0"/>
              </a:rPr>
              <a:t>лица</a:t>
            </a:r>
            <a:r>
              <a:rPr lang="en-US" sz="2800" b="1" dirty="0">
                <a:latin typeface="Times New Roman" pitchFamily="18" charset="0"/>
              </a:rPr>
              <a:t>, </a:t>
            </a:r>
            <a:r>
              <a:rPr lang="en-US" sz="2800" b="1" dirty="0" err="1">
                <a:latin typeface="Times New Roman" pitchFamily="18" charset="0"/>
              </a:rPr>
              <a:t>сувоћа</a:t>
            </a:r>
            <a:r>
              <a:rPr lang="en-US" sz="2800" b="1" dirty="0">
                <a:latin typeface="Times New Roman" pitchFamily="18" charset="0"/>
              </a:rPr>
              <a:t> </a:t>
            </a:r>
            <a:r>
              <a:rPr lang="en-US" sz="2800" b="1" dirty="0" err="1">
                <a:latin typeface="Times New Roman" pitchFamily="18" charset="0"/>
              </a:rPr>
              <a:t>коже</a:t>
            </a:r>
            <a:r>
              <a:rPr lang="en-US" sz="2800" b="1" dirty="0">
                <a:latin typeface="Times New Roman" pitchFamily="18" charset="0"/>
              </a:rPr>
              <a:t>, </a:t>
            </a:r>
            <a:r>
              <a:rPr lang="en-US" sz="2800" b="1" dirty="0" err="1">
                <a:latin typeface="Times New Roman" pitchFamily="18" charset="0"/>
              </a:rPr>
              <a:t>губитак</a:t>
            </a:r>
            <a:r>
              <a:rPr lang="en-US" sz="2800" b="1" dirty="0">
                <a:latin typeface="Times New Roman" pitchFamily="18" charset="0"/>
              </a:rPr>
              <a:t> </a:t>
            </a:r>
            <a:r>
              <a:rPr lang="en-US" sz="2800" b="1" dirty="0" err="1">
                <a:latin typeface="Times New Roman" pitchFamily="18" charset="0"/>
              </a:rPr>
              <a:t>апетита</a:t>
            </a:r>
            <a:r>
              <a:rPr lang="en-US" sz="2800" b="1" dirty="0">
                <a:latin typeface="Times New Roman" pitchFamily="18" charset="0"/>
              </a:rPr>
              <a:t> </a:t>
            </a:r>
          </a:p>
        </p:txBody>
      </p:sp>
    </p:spTree>
  </p:cSld>
  <p:clrMapOvr>
    <a:masterClrMapping/>
  </p:clrMapOvr>
  <p:transition advTm="29867"/>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539750" y="1276350"/>
            <a:ext cx="7848600" cy="5581650"/>
          </a:xfrm>
          <a:prstGeom prst="rect">
            <a:avLst/>
          </a:prstGeom>
          <a:noFill/>
          <a:ln w="9525">
            <a:noFill/>
            <a:miter lim="800000"/>
            <a:headEnd/>
            <a:tailEnd/>
          </a:ln>
          <a:effectLst/>
        </p:spPr>
        <p:txBody>
          <a:bodyPr>
            <a:spAutoFit/>
          </a:bodyPr>
          <a:lstStyle/>
          <a:p>
            <a:pPr eaLnBrk="0" hangingPunct="0"/>
            <a:r>
              <a:rPr lang="nl-NL" sz="2800" b="1" dirty="0">
                <a:latin typeface="Times New Roman" pitchFamily="18" charset="0"/>
              </a:rPr>
              <a:t>ГВОЖЂЕ И ЗДРАВЉЕ</a:t>
            </a:r>
            <a:endParaRPr lang="en-US" sz="2800" b="1" i="1" dirty="0">
              <a:latin typeface="Times New Roman" pitchFamily="18" charset="0"/>
            </a:endParaRPr>
          </a:p>
          <a:p>
            <a:pPr algn="just" eaLnBrk="0" hangingPunct="0"/>
            <a:endParaRPr lang="en-US" sz="2400" b="1" i="1" dirty="0">
              <a:latin typeface="Times New Roman" pitchFamily="18" charset="0"/>
            </a:endParaRPr>
          </a:p>
          <a:p>
            <a:pPr algn="just" eaLnBrk="0" hangingPunct="0"/>
            <a:r>
              <a:rPr lang="en-US" sz="2800" b="1" i="1" dirty="0" err="1">
                <a:latin typeface="Times New Roman" pitchFamily="18" charset="0"/>
              </a:rPr>
              <a:t>Токсичност</a:t>
            </a:r>
            <a:endParaRPr lang="en-US" sz="2800" b="1" i="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Токсични</a:t>
            </a:r>
            <a:r>
              <a:rPr lang="en-US" sz="2800" b="1" dirty="0">
                <a:latin typeface="Times New Roman" pitchFamily="18" charset="0"/>
              </a:rPr>
              <a:t> </a:t>
            </a:r>
            <a:r>
              <a:rPr lang="en-US" sz="2800" b="1" dirty="0" err="1">
                <a:latin typeface="Times New Roman" pitchFamily="18" charset="0"/>
              </a:rPr>
              <a:t>ефекти</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јављају</a:t>
            </a:r>
            <a:r>
              <a:rPr lang="en-US" sz="2800" b="1" dirty="0">
                <a:latin typeface="Times New Roman" pitchFamily="18" charset="0"/>
              </a:rPr>
              <a:t>:</a:t>
            </a:r>
          </a:p>
          <a:p>
            <a:pPr algn="just" eaLnBrk="0" hangingPunct="0"/>
            <a:endParaRPr lang="en-US" sz="2800" b="1" dirty="0">
              <a:latin typeface="Times New Roman" pitchFamily="18" charset="0"/>
            </a:endParaRPr>
          </a:p>
          <a:p>
            <a:pPr lvl="1" algn="just" eaLnBrk="0" hangingPunct="0">
              <a:buFontTx/>
              <a:buChar char="•"/>
            </a:pPr>
            <a:r>
              <a:rPr lang="en-US" sz="2800" b="1" dirty="0" err="1">
                <a:latin typeface="Times New Roman" pitchFamily="18" charset="0"/>
              </a:rPr>
              <a:t>акутно</a:t>
            </a:r>
            <a:r>
              <a:rPr lang="en-US" sz="2800" b="1" dirty="0">
                <a:latin typeface="Times New Roman" pitchFamily="18" charset="0"/>
              </a:rPr>
              <a:t> </a:t>
            </a:r>
            <a:r>
              <a:rPr lang="en-US" sz="2800" b="1" dirty="0" err="1">
                <a:latin typeface="Times New Roman" pitchFamily="18" charset="0"/>
              </a:rPr>
              <a:t>при</a:t>
            </a:r>
            <a:r>
              <a:rPr lang="en-US" sz="2800" b="1" dirty="0">
                <a:latin typeface="Times New Roman" pitchFamily="18" charset="0"/>
              </a:rPr>
              <a:t> </a:t>
            </a:r>
            <a:r>
              <a:rPr lang="en-US" sz="2800" b="1" dirty="0" err="1">
                <a:latin typeface="Times New Roman" pitchFamily="18" charset="0"/>
              </a:rPr>
              <a:t>уносу</a:t>
            </a:r>
            <a:r>
              <a:rPr lang="en-US" sz="2800" b="1" dirty="0">
                <a:latin typeface="Times New Roman" pitchFamily="18" charset="0"/>
              </a:rPr>
              <a:t> </a:t>
            </a:r>
            <a:r>
              <a:rPr lang="en-US" sz="2800" b="1" dirty="0" err="1">
                <a:latin typeface="Times New Roman" pitchFamily="18" charset="0"/>
              </a:rPr>
              <a:t>једне</a:t>
            </a:r>
            <a:r>
              <a:rPr lang="en-US" sz="2800" b="1" dirty="0">
                <a:latin typeface="Times New Roman" pitchFamily="18" charset="0"/>
              </a:rPr>
              <a:t> </a:t>
            </a:r>
            <a:r>
              <a:rPr lang="en-US" sz="2800" b="1" dirty="0" err="1">
                <a:latin typeface="Times New Roman" pitchFamily="18" charset="0"/>
              </a:rPr>
              <a:t>велике</a:t>
            </a:r>
            <a:r>
              <a:rPr lang="en-US" sz="2800" b="1" dirty="0">
                <a:latin typeface="Times New Roman" pitchFamily="18" charset="0"/>
              </a:rPr>
              <a:t> </a:t>
            </a:r>
            <a:r>
              <a:rPr lang="en-US" sz="2800" b="1" dirty="0" err="1">
                <a:latin typeface="Times New Roman" pitchFamily="18" charset="0"/>
              </a:rPr>
              <a:t>дозе</a:t>
            </a:r>
            <a:r>
              <a:rPr lang="en-US" sz="2800" b="1" dirty="0">
                <a:latin typeface="Times New Roman" pitchFamily="18" charset="0"/>
              </a:rPr>
              <a:t> (</a:t>
            </a:r>
            <a:r>
              <a:rPr lang="en-US" sz="2800" b="1" i="1" dirty="0" err="1">
                <a:latin typeface="Times New Roman" pitchFamily="18" charset="0"/>
              </a:rPr>
              <a:t>чешће</a:t>
            </a:r>
            <a:r>
              <a:rPr lang="en-US" sz="2800" b="1" i="1" dirty="0">
                <a:latin typeface="Times New Roman" pitchFamily="18" charset="0"/>
              </a:rPr>
              <a:t> </a:t>
            </a:r>
            <a:r>
              <a:rPr lang="en-US" sz="2800" b="1" i="1" dirty="0" err="1">
                <a:latin typeface="Times New Roman" pitchFamily="18" charset="0"/>
              </a:rPr>
              <a:t>код</a:t>
            </a:r>
            <a:r>
              <a:rPr lang="en-US" sz="2800" b="1" i="1" dirty="0">
                <a:latin typeface="Times New Roman" pitchFamily="18" charset="0"/>
              </a:rPr>
              <a:t> </a:t>
            </a:r>
            <a:r>
              <a:rPr lang="en-US" sz="2800" b="1" i="1" dirty="0" err="1">
                <a:latin typeface="Times New Roman" pitchFamily="18" charset="0"/>
              </a:rPr>
              <a:t>деце</a:t>
            </a:r>
            <a:r>
              <a:rPr lang="en-US" sz="2800" b="1" i="1" dirty="0">
                <a:latin typeface="Times New Roman" pitchFamily="18" charset="0"/>
              </a:rPr>
              <a:t> </a:t>
            </a:r>
            <a:r>
              <a:rPr lang="en-US" sz="2800" b="1" i="1" dirty="0" err="1">
                <a:latin typeface="Times New Roman" pitchFamily="18" charset="0"/>
              </a:rPr>
              <a:t>до</a:t>
            </a:r>
            <a:r>
              <a:rPr lang="en-US" sz="2800" b="1" i="1" dirty="0">
                <a:latin typeface="Times New Roman" pitchFamily="18" charset="0"/>
              </a:rPr>
              <a:t> 6 </a:t>
            </a:r>
            <a:r>
              <a:rPr lang="en-US" sz="2800" b="1" i="1" dirty="0" err="1">
                <a:latin typeface="Times New Roman" pitchFamily="18" charset="0"/>
              </a:rPr>
              <a:t>година</a:t>
            </a:r>
            <a:r>
              <a:rPr lang="en-US" sz="2800" b="1" i="1" dirty="0">
                <a:latin typeface="Times New Roman" pitchFamily="18" charset="0"/>
              </a:rPr>
              <a:t> </a:t>
            </a:r>
            <a:r>
              <a:rPr lang="en-US" sz="2800" b="1" i="1" dirty="0" err="1">
                <a:latin typeface="Times New Roman" pitchFamily="18" charset="0"/>
              </a:rPr>
              <a:t>старости</a:t>
            </a:r>
            <a:r>
              <a:rPr lang="en-US" sz="2800" b="1" i="1" dirty="0">
                <a:latin typeface="Times New Roman" pitchFamily="18" charset="0"/>
              </a:rPr>
              <a:t>, </a:t>
            </a:r>
            <a:r>
              <a:rPr lang="en-US" sz="2800" b="1" i="1" dirty="0" err="1">
                <a:latin typeface="Times New Roman" pitchFamily="18" charset="0"/>
              </a:rPr>
              <a:t>при</a:t>
            </a:r>
            <a:r>
              <a:rPr lang="en-US" sz="2800" b="1" i="1" dirty="0">
                <a:latin typeface="Times New Roman" pitchFamily="18" charset="0"/>
              </a:rPr>
              <a:t> </a:t>
            </a:r>
            <a:r>
              <a:rPr lang="en-US" sz="2800" b="1" i="1" dirty="0" err="1">
                <a:latin typeface="Times New Roman" pitchFamily="18" charset="0"/>
              </a:rPr>
              <a:t>коришћењу</a:t>
            </a:r>
            <a:r>
              <a:rPr lang="en-US" sz="2800" b="1" i="1" dirty="0">
                <a:latin typeface="Times New Roman" pitchFamily="18" charset="0"/>
              </a:rPr>
              <a:t> </a:t>
            </a:r>
            <a:r>
              <a:rPr lang="en-US" sz="2800" b="1" i="1" dirty="0" err="1">
                <a:latin typeface="Times New Roman" pitchFamily="18" charset="0"/>
              </a:rPr>
              <a:t>суплемената</a:t>
            </a:r>
            <a:r>
              <a:rPr lang="en-US" sz="2800" b="1" i="1" dirty="0">
                <a:latin typeface="Times New Roman" pitchFamily="18" charset="0"/>
              </a:rPr>
              <a:t> у </a:t>
            </a:r>
            <a:r>
              <a:rPr lang="en-US" sz="2800" b="1" i="1" dirty="0" err="1">
                <a:latin typeface="Times New Roman" pitchFamily="18" charset="0"/>
              </a:rPr>
              <a:t>већој</a:t>
            </a:r>
            <a:r>
              <a:rPr lang="en-US" sz="2800" b="1" i="1" dirty="0">
                <a:latin typeface="Times New Roman" pitchFamily="18" charset="0"/>
              </a:rPr>
              <a:t> </a:t>
            </a:r>
            <a:r>
              <a:rPr lang="en-US" sz="2800" b="1" i="1" dirty="0" err="1">
                <a:latin typeface="Times New Roman" pitchFamily="18" charset="0"/>
              </a:rPr>
              <a:t>количини</a:t>
            </a:r>
            <a:r>
              <a:rPr lang="en-US" sz="2800" b="1" i="1" dirty="0">
                <a:latin typeface="Times New Roman" pitchFamily="18" charset="0"/>
              </a:rPr>
              <a:t> </a:t>
            </a:r>
            <a:r>
              <a:rPr lang="en-US" sz="2800" b="1" i="1" dirty="0" err="1">
                <a:latin typeface="Times New Roman" pitchFamily="18" charset="0"/>
              </a:rPr>
              <a:t>или</a:t>
            </a:r>
            <a:r>
              <a:rPr lang="en-US" sz="2800" b="1" i="1" dirty="0">
                <a:latin typeface="Times New Roman" pitchFamily="18" charset="0"/>
              </a:rPr>
              <a:t> </a:t>
            </a:r>
            <a:r>
              <a:rPr lang="en-US" sz="2800" b="1" i="1" dirty="0" err="1">
                <a:latin typeface="Times New Roman" pitchFamily="18" charset="0"/>
              </a:rPr>
              <a:t>акцидентално</a:t>
            </a:r>
            <a:r>
              <a:rPr lang="en-US" sz="2800" b="1" dirty="0">
                <a:latin typeface="Times New Roman" pitchFamily="18" charset="0"/>
              </a:rPr>
              <a:t>)</a:t>
            </a:r>
          </a:p>
          <a:p>
            <a:pPr lvl="1" algn="just" eaLnBrk="0" hangingPunct="0">
              <a:buFontTx/>
              <a:buChar char="•"/>
            </a:pPr>
            <a:endParaRPr lang="en-US" sz="2800" b="1" dirty="0">
              <a:latin typeface="Times New Roman" pitchFamily="18" charset="0"/>
            </a:endParaRPr>
          </a:p>
          <a:p>
            <a:pPr lvl="1" algn="just" eaLnBrk="0" hangingPunct="0">
              <a:buFontTx/>
              <a:buChar char="•"/>
            </a:pPr>
            <a:r>
              <a:rPr lang="en-US" sz="2800" b="1" dirty="0" err="1">
                <a:latin typeface="Times New Roman" pitchFamily="18" charset="0"/>
              </a:rPr>
              <a:t>хронично-нагомилавањем</a:t>
            </a:r>
            <a:r>
              <a:rPr lang="en-US" sz="2800" b="1" dirty="0">
                <a:latin typeface="Times New Roman" pitchFamily="18" charset="0"/>
              </a:rPr>
              <a:t> </a:t>
            </a:r>
            <a:r>
              <a:rPr lang="en-US" sz="2800" b="1" dirty="0" err="1">
                <a:latin typeface="Times New Roman" pitchFamily="18" charset="0"/>
              </a:rPr>
              <a:t>гвожђа</a:t>
            </a:r>
            <a:r>
              <a:rPr lang="en-US" sz="2800" b="1" dirty="0">
                <a:latin typeface="Times New Roman" pitchFamily="18" charset="0"/>
              </a:rPr>
              <a:t> у </a:t>
            </a:r>
            <a:r>
              <a:rPr lang="en-US" sz="2800" b="1" dirty="0" err="1">
                <a:latin typeface="Times New Roman" pitchFamily="18" charset="0"/>
              </a:rPr>
              <a:t>дужем</a:t>
            </a:r>
            <a:r>
              <a:rPr lang="en-US" sz="2800" b="1" dirty="0">
                <a:latin typeface="Times New Roman" pitchFamily="18" charset="0"/>
              </a:rPr>
              <a:t> </a:t>
            </a:r>
            <a:r>
              <a:rPr lang="en-US" sz="2800" b="1" dirty="0" err="1">
                <a:latin typeface="Times New Roman" pitchFamily="18" charset="0"/>
              </a:rPr>
              <a:t>периоду</a:t>
            </a:r>
            <a:r>
              <a:rPr lang="en-US" sz="2800" b="1" dirty="0">
                <a:solidFill>
                  <a:srgbClr val="FFFFCC"/>
                </a:solidFill>
                <a:latin typeface="Times New Roman" pitchFamily="18" charset="0"/>
              </a:rPr>
              <a:t>.</a:t>
            </a:r>
            <a:endParaRPr lang="en-US" sz="1600" b="1" dirty="0">
              <a:solidFill>
                <a:srgbClr val="FFFFCC"/>
              </a:solidFill>
              <a:latin typeface="Times New Roman" pitchFamily="18" charset="0"/>
            </a:endParaRPr>
          </a:p>
        </p:txBody>
      </p:sp>
    </p:spTree>
  </p:cSld>
  <p:clrMapOvr>
    <a:masterClrMapping/>
  </p:clrMapOvr>
  <p:transition advTm="23427"/>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611188" y="1196975"/>
            <a:ext cx="7848600" cy="5262979"/>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ЈОД - </a:t>
            </a:r>
            <a:r>
              <a:rPr lang="en-US" sz="2800" b="1" dirty="0" err="1">
                <a:latin typeface="Times New Roman" pitchFamily="18" charset="0"/>
              </a:rPr>
              <a:t>з</a:t>
            </a:r>
            <a:r>
              <a:rPr lang="en-US" sz="2800" b="1" i="1" dirty="0" err="1">
                <a:latin typeface="Times New Roman" pitchFamily="18" charset="0"/>
              </a:rPr>
              <a:t>начај</a:t>
            </a:r>
            <a:r>
              <a:rPr lang="en-US" sz="2800" b="1" i="1" dirty="0">
                <a:latin typeface="Times New Roman" pitchFamily="18" charset="0"/>
              </a:rPr>
              <a:t> </a:t>
            </a:r>
          </a:p>
          <a:p>
            <a:pPr algn="just" eaLnBrk="0" hangingPunct="0"/>
            <a:endParaRPr lang="en-US" sz="2800" b="1" i="1" dirty="0">
              <a:latin typeface="Times New Roman" pitchFamily="18" charset="0"/>
            </a:endParaRPr>
          </a:p>
          <a:p>
            <a:pPr algn="just" eaLnBrk="0" hangingPunct="0"/>
            <a:endParaRPr lang="en-US" sz="2800" b="1" i="1" dirty="0">
              <a:latin typeface="Times New Roman" pitchFamily="18" charset="0"/>
            </a:endParaRPr>
          </a:p>
          <a:p>
            <a:pPr algn="just" eaLnBrk="0" hangingPunct="0"/>
            <a:r>
              <a:rPr lang="de-DE" sz="2800" b="1" dirty="0">
                <a:latin typeface="Times New Roman" pitchFamily="18" charset="0"/>
              </a:rPr>
              <a:t>У људском организму се налази 20-50 </a:t>
            </a:r>
            <a:r>
              <a:rPr lang="sr-Latn-RS" sz="2800" b="1" dirty="0">
                <a:latin typeface="Times New Roman" pitchFamily="18" charset="0"/>
              </a:rPr>
              <a:t>mg</a:t>
            </a:r>
            <a:r>
              <a:rPr lang="de-DE" sz="2800" b="1" dirty="0" smtClean="0">
                <a:latin typeface="Times New Roman" pitchFamily="18" charset="0"/>
              </a:rPr>
              <a:t> </a:t>
            </a:r>
            <a:r>
              <a:rPr lang="de-DE" sz="2800" b="1" dirty="0">
                <a:latin typeface="Times New Roman" pitchFamily="18" charset="0"/>
              </a:rPr>
              <a:t>јода. </a:t>
            </a:r>
            <a:r>
              <a:rPr lang="sr-Cyrl-RS" sz="2800" b="1" dirty="0" smtClean="0">
                <a:latin typeface="Times New Roman" pitchFamily="18" charset="0"/>
              </a:rPr>
              <a:t>Значајан је за синтезу хормона </a:t>
            </a:r>
            <a:r>
              <a:rPr lang="de-DE" sz="2800" b="1" dirty="0" smtClean="0">
                <a:latin typeface="Times New Roman" pitchFamily="18" charset="0"/>
              </a:rPr>
              <a:t>штитаст</a:t>
            </a:r>
            <a:r>
              <a:rPr lang="sr-Cyrl-RS" sz="2800" b="1" dirty="0" smtClean="0">
                <a:latin typeface="Times New Roman" pitchFamily="18" charset="0"/>
              </a:rPr>
              <a:t>е</a:t>
            </a:r>
            <a:r>
              <a:rPr lang="de-DE" sz="2800" b="1" dirty="0" smtClean="0">
                <a:latin typeface="Times New Roman" pitchFamily="18" charset="0"/>
              </a:rPr>
              <a:t> жлезд</a:t>
            </a:r>
            <a:r>
              <a:rPr lang="sr-Cyrl-RS" sz="2800" b="1" dirty="0" smtClean="0">
                <a:latin typeface="Times New Roman" pitchFamily="18" charset="0"/>
              </a:rPr>
              <a:t>е</a:t>
            </a:r>
            <a:r>
              <a:rPr lang="de-DE" sz="2800" b="1" dirty="0" smtClean="0">
                <a:latin typeface="Times New Roman" pitchFamily="18" charset="0"/>
              </a:rPr>
              <a:t>,</a:t>
            </a:r>
            <a:r>
              <a:rPr lang="sr-Cyrl-RS" sz="2800" b="1" dirty="0" smtClean="0">
                <a:latin typeface="Times New Roman" pitchFamily="18" charset="0"/>
              </a:rPr>
              <a:t> који учествују у енергетском метаболизму.</a:t>
            </a:r>
          </a:p>
          <a:p>
            <a:pPr algn="just" eaLnBrk="0" hangingPunct="0"/>
            <a:endParaRPr lang="sr-Cyrl-RS" sz="2800" b="1" dirty="0" smtClean="0">
              <a:latin typeface="Times New Roman" pitchFamily="18" charset="0"/>
            </a:endParaRPr>
          </a:p>
          <a:p>
            <a:pPr algn="just" eaLnBrk="0" hangingPunct="0"/>
            <a:r>
              <a:rPr lang="fr-FR" sz="2800" b="1" dirty="0" err="1" smtClean="0">
                <a:latin typeface="Times New Roman" pitchFamily="18" charset="0"/>
              </a:rPr>
              <a:t>Битан</a:t>
            </a:r>
            <a:r>
              <a:rPr lang="fr-FR" sz="2800" b="1" dirty="0" smtClean="0">
                <a:latin typeface="Times New Roman" pitchFamily="18" charset="0"/>
              </a:rPr>
              <a:t> </a:t>
            </a:r>
            <a:r>
              <a:rPr lang="fr-FR" sz="2800" b="1" dirty="0" err="1" smtClean="0">
                <a:latin typeface="Times New Roman" pitchFamily="18" charset="0"/>
              </a:rPr>
              <a:t>је</a:t>
            </a:r>
            <a:r>
              <a:rPr lang="fr-FR" sz="2800" b="1" dirty="0" smtClean="0">
                <a:latin typeface="Times New Roman" pitchFamily="18" charset="0"/>
              </a:rPr>
              <a:t> </a:t>
            </a:r>
            <a:r>
              <a:rPr lang="fr-FR" sz="2800" b="1" dirty="0" err="1" smtClean="0">
                <a:latin typeface="Times New Roman" pitchFamily="18" charset="0"/>
              </a:rPr>
              <a:t>за</a:t>
            </a:r>
            <a:r>
              <a:rPr lang="fr-FR" sz="2800" b="1" dirty="0" smtClean="0">
                <a:latin typeface="Times New Roman" pitchFamily="18" charset="0"/>
              </a:rPr>
              <a:t> </a:t>
            </a:r>
            <a:r>
              <a:rPr lang="fr-FR" sz="2800" b="1" dirty="0" err="1" smtClean="0">
                <a:latin typeface="Times New Roman" pitchFamily="18" charset="0"/>
              </a:rPr>
              <a:t>нормалан</a:t>
            </a:r>
            <a:r>
              <a:rPr lang="fr-FR" sz="2800" b="1" dirty="0" smtClean="0">
                <a:latin typeface="Times New Roman" pitchFamily="18" charset="0"/>
              </a:rPr>
              <a:t> </a:t>
            </a:r>
            <a:r>
              <a:rPr lang="fr-FR" sz="2800" b="1" dirty="0" err="1" smtClean="0">
                <a:latin typeface="Times New Roman" pitchFamily="18" charset="0"/>
              </a:rPr>
              <a:t>физички</a:t>
            </a:r>
            <a:r>
              <a:rPr lang="fr-FR" sz="2800" b="1" dirty="0" smtClean="0">
                <a:latin typeface="Times New Roman" pitchFamily="18" charset="0"/>
              </a:rPr>
              <a:t> и </a:t>
            </a:r>
            <a:r>
              <a:rPr lang="fr-FR" sz="2800" b="1" dirty="0" err="1" smtClean="0">
                <a:latin typeface="Times New Roman" pitchFamily="18" charset="0"/>
              </a:rPr>
              <a:t>ментални</a:t>
            </a:r>
            <a:r>
              <a:rPr lang="fr-FR" sz="2800" b="1" dirty="0" smtClean="0">
                <a:latin typeface="Times New Roman" pitchFamily="18" charset="0"/>
              </a:rPr>
              <a:t> </a:t>
            </a:r>
            <a:r>
              <a:rPr lang="fr-FR" sz="2800" b="1" dirty="0" err="1" smtClean="0">
                <a:latin typeface="Times New Roman" pitchFamily="18" charset="0"/>
              </a:rPr>
              <a:t>развој</a:t>
            </a:r>
            <a:r>
              <a:rPr lang="fr-FR" sz="2800" b="1" dirty="0" smtClean="0">
                <a:latin typeface="Times New Roman" pitchFamily="18" charset="0"/>
              </a:rPr>
              <a:t>!</a:t>
            </a:r>
          </a:p>
          <a:p>
            <a:pPr algn="just" eaLnBrk="0" hangingPunct="0"/>
            <a:endParaRPr lang="de-DE" sz="2800" b="1" dirty="0">
              <a:latin typeface="Times New Roman" pitchFamily="18" charset="0"/>
            </a:endParaRPr>
          </a:p>
          <a:p>
            <a:pPr algn="just" eaLnBrk="0" hangingPunct="0"/>
            <a:endParaRPr lang="en-US" sz="2800" b="1" i="1" dirty="0">
              <a:latin typeface="Times New Roman" pitchFamily="18" charset="0"/>
            </a:endParaRPr>
          </a:p>
        </p:txBody>
      </p:sp>
    </p:spTree>
  </p:cSld>
  <p:clrMapOvr>
    <a:masterClrMapping/>
  </p:clrMapOvr>
  <p:transition advTm="18957"/>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395288" y="1341438"/>
            <a:ext cx="7848600" cy="4789487"/>
          </a:xfrm>
          <a:prstGeom prst="rect">
            <a:avLst/>
          </a:prstGeom>
          <a:noFill/>
          <a:ln w="9525">
            <a:noFill/>
            <a:miter lim="800000"/>
            <a:headEnd/>
            <a:tailEnd/>
          </a:ln>
          <a:effectLst/>
        </p:spPr>
        <p:txBody>
          <a:bodyPr>
            <a:spAutoFit/>
          </a:bodyPr>
          <a:lstStyle/>
          <a:p>
            <a:pPr algn="just" eaLnBrk="0" hangingPunct="0"/>
            <a:r>
              <a:rPr lang="en-US" sz="2800" b="1">
                <a:latin typeface="Times New Roman" pitchFamily="18" charset="0"/>
              </a:rPr>
              <a:t>ЈОД - </a:t>
            </a:r>
            <a:r>
              <a:rPr lang="en-US" sz="2800" b="1" i="1">
                <a:latin typeface="Times New Roman" pitchFamily="18" charset="0"/>
              </a:rPr>
              <a:t>Биланс јода и потребан унос</a:t>
            </a:r>
          </a:p>
          <a:p>
            <a:pPr algn="just" eaLnBrk="0" hangingPunct="0"/>
            <a:endParaRPr lang="en-US" sz="2800" b="1">
              <a:latin typeface="Times New Roman" pitchFamily="18" charset="0"/>
            </a:endParaRPr>
          </a:p>
          <a:p>
            <a:pPr algn="just" eaLnBrk="0" hangingPunct="0"/>
            <a:r>
              <a:rPr lang="nl-NL" sz="2800" b="1">
                <a:latin typeface="Times New Roman" pitchFamily="18" charset="0"/>
              </a:rPr>
              <a:t>ГЛАВНИ ИЗВОР</a:t>
            </a:r>
          </a:p>
          <a:p>
            <a:pPr algn="just" eaLnBrk="0" hangingPunct="0"/>
            <a:endParaRPr lang="nl-NL" sz="2800" b="1">
              <a:latin typeface="Times New Roman" pitchFamily="18" charset="0"/>
            </a:endParaRPr>
          </a:p>
          <a:p>
            <a:pPr lvl="2" algn="just" eaLnBrk="0" hangingPunct="0"/>
            <a:r>
              <a:rPr lang="nl-NL" sz="2800">
                <a:latin typeface="Symbol" pitchFamily="18" charset="2"/>
                <a:cs typeface="Times New Roman" pitchFamily="18" charset="0"/>
              </a:rPr>
              <a:t>·	</a:t>
            </a:r>
            <a:r>
              <a:rPr lang="nl-NL" sz="2800" b="1" i="1">
                <a:latin typeface="Times New Roman" pitchFamily="18" charset="0"/>
              </a:rPr>
              <a:t>Намирнице животињског порекла</a:t>
            </a:r>
          </a:p>
          <a:p>
            <a:pPr algn="just" eaLnBrk="0" hangingPunct="0"/>
            <a:endParaRPr lang="nl-NL" sz="2800" b="1">
              <a:latin typeface="Times New Roman" pitchFamily="18" charset="0"/>
            </a:endParaRPr>
          </a:p>
          <a:p>
            <a:pPr lvl="4" algn="just" eaLnBrk="0" hangingPunct="0"/>
            <a:r>
              <a:rPr lang="nl-NL" sz="2800">
                <a:latin typeface="Wingdings" pitchFamily="2" charset="2"/>
                <a:cs typeface="Times New Roman" pitchFamily="18" charset="0"/>
              </a:rPr>
              <a:t>Ø	</a:t>
            </a:r>
            <a:r>
              <a:rPr lang="en-US" sz="2800" b="1">
                <a:latin typeface="Times New Roman" pitchFamily="18" charset="0"/>
              </a:rPr>
              <a:t>морски плодови </a:t>
            </a:r>
          </a:p>
          <a:p>
            <a:pPr algn="just" eaLnBrk="0" hangingPunct="0"/>
            <a:endParaRPr lang="en-US" sz="2800" b="1">
              <a:latin typeface="Times New Roman" pitchFamily="18" charset="0"/>
            </a:endParaRPr>
          </a:p>
          <a:p>
            <a:pPr lvl="2" algn="just" eaLnBrk="0" hangingPunct="0"/>
            <a:r>
              <a:rPr lang="en-US" sz="2800">
                <a:latin typeface="Symbol" pitchFamily="18" charset="2"/>
                <a:cs typeface="Times New Roman" pitchFamily="18" charset="0"/>
              </a:rPr>
              <a:t>·	</a:t>
            </a:r>
            <a:r>
              <a:rPr lang="en-US" sz="2800" b="1" i="1">
                <a:latin typeface="Times New Roman" pitchFamily="18" charset="0"/>
              </a:rPr>
              <a:t>Намирнице индустријског порекла</a:t>
            </a:r>
          </a:p>
          <a:p>
            <a:pPr algn="just" eaLnBrk="0" hangingPunct="0"/>
            <a:endParaRPr lang="en-US" sz="2800" b="1">
              <a:latin typeface="Times New Roman" pitchFamily="18" charset="0"/>
            </a:endParaRPr>
          </a:p>
          <a:p>
            <a:pPr lvl="4" algn="just" eaLnBrk="0" hangingPunct="0"/>
            <a:r>
              <a:rPr lang="en-US" sz="2800">
                <a:latin typeface="Wingdings" pitchFamily="2" charset="2"/>
                <a:cs typeface="Times New Roman" pitchFamily="18" charset="0"/>
              </a:rPr>
              <a:t>Ø	</a:t>
            </a:r>
            <a:r>
              <a:rPr lang="en-US" sz="2800" b="1">
                <a:latin typeface="Times New Roman" pitchFamily="18" charset="0"/>
              </a:rPr>
              <a:t>кухињска со </a:t>
            </a:r>
            <a:endParaRPr lang="de-DE" sz="2800" b="1">
              <a:latin typeface="Times New Roman" pitchFamily="18" charset="0"/>
            </a:endParaRPr>
          </a:p>
        </p:txBody>
      </p:sp>
    </p:spTree>
  </p:cSld>
  <p:clrMapOvr>
    <a:masterClrMapping/>
  </p:clrMapOvr>
  <p:transition advTm="13044"/>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685800" y="765175"/>
            <a:ext cx="7848600" cy="4789488"/>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ЈОД -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јода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sz="2800" b="1" dirty="0">
              <a:latin typeface="Times New Roman" pitchFamily="18" charset="0"/>
            </a:endParaRPr>
          </a:p>
          <a:p>
            <a:pPr algn="just" eaLnBrk="0" hangingPunct="0"/>
            <a:r>
              <a:rPr lang="nl-NL" sz="2800" b="1" dirty="0">
                <a:latin typeface="Times New Roman" pitchFamily="18" charset="0"/>
              </a:rPr>
              <a:t>ГЛАВНИ ИЗВОР</a:t>
            </a:r>
          </a:p>
          <a:p>
            <a:pPr algn="just" eaLnBrk="0" hangingPunct="0"/>
            <a:endParaRPr lang="nl-NL" sz="2800" b="1" dirty="0">
              <a:latin typeface="Times New Roman" pitchFamily="18" charset="0"/>
            </a:endParaRPr>
          </a:p>
          <a:p>
            <a:pPr algn="just" eaLnBrk="0" hangingPunct="0"/>
            <a:r>
              <a:rPr lang="de-DE" sz="2800" b="1" dirty="0">
                <a:latin typeface="Times New Roman" pitchFamily="18" charset="0"/>
              </a:rPr>
              <a:t>Јодирање кухињске соли = 20 </a:t>
            </a:r>
            <a:r>
              <a:rPr lang="sr-Latn-RS" sz="2800" b="1" dirty="0">
                <a:latin typeface="Times New Roman" pitchFamily="18" charset="0"/>
              </a:rPr>
              <a:t>mg</a:t>
            </a:r>
            <a:r>
              <a:rPr lang="de-DE" sz="2800" b="1" dirty="0" smtClean="0">
                <a:latin typeface="Times New Roman" pitchFamily="18" charset="0"/>
              </a:rPr>
              <a:t> </a:t>
            </a:r>
            <a:r>
              <a:rPr lang="de-DE" sz="2800" b="1" dirty="0">
                <a:latin typeface="Times New Roman" pitchFamily="18" charset="0"/>
              </a:rPr>
              <a:t>калијум јодида на 1 </a:t>
            </a:r>
            <a:r>
              <a:rPr lang="de-DE" sz="2800" b="1" dirty="0" smtClean="0">
                <a:latin typeface="Times New Roman" pitchFamily="18" charset="0"/>
              </a:rPr>
              <a:t>к</a:t>
            </a:r>
            <a:r>
              <a:rPr lang="en-US" sz="2800" b="1" dirty="0" smtClean="0">
                <a:latin typeface="Times New Roman" pitchFamily="18" charset="0"/>
                <a:cs typeface="Times New Roman" pitchFamily="18" charset="0"/>
              </a:rPr>
              <a:t>g</a:t>
            </a:r>
            <a:r>
              <a:rPr lang="de-DE" sz="2800" b="1" dirty="0" smtClean="0">
                <a:latin typeface="Times New Roman" pitchFamily="18" charset="0"/>
              </a:rPr>
              <a:t> </a:t>
            </a:r>
            <a:r>
              <a:rPr lang="de-DE" sz="2800" b="1" dirty="0">
                <a:latin typeface="Times New Roman" pitchFamily="18" charset="0"/>
              </a:rPr>
              <a:t>соли!</a:t>
            </a:r>
          </a:p>
          <a:p>
            <a:pPr algn="just" eaLnBrk="0" hangingPunct="0"/>
            <a:endParaRPr lang="de-DE" sz="2800" b="1" dirty="0">
              <a:latin typeface="Times New Roman" pitchFamily="18" charset="0"/>
            </a:endParaRPr>
          </a:p>
          <a:p>
            <a:pPr algn="just" eaLnBrk="0" hangingPunct="0"/>
            <a:r>
              <a:rPr lang="de-DE" sz="2800" b="1" dirty="0">
                <a:latin typeface="Times New Roman" pitchFamily="18" charset="0"/>
              </a:rPr>
              <a:t>Чувањем кухињске соли на високој температури смањује се количина јода у њој!</a:t>
            </a:r>
          </a:p>
          <a:p>
            <a:pPr algn="just" eaLnBrk="0" hangingPunct="0"/>
            <a:endParaRPr lang="de-DE" sz="2800" b="1" dirty="0">
              <a:latin typeface="Times New Roman" pitchFamily="18" charset="0"/>
            </a:endParaRPr>
          </a:p>
          <a:p>
            <a:pPr algn="just" eaLnBrk="0" hangingPunct="0"/>
            <a:r>
              <a:rPr lang="de-DE" sz="2800" b="1" dirty="0">
                <a:latin typeface="Times New Roman" pitchFamily="18" charset="0"/>
              </a:rPr>
              <a:t>Со треба додавати јелу по завршетку </a:t>
            </a:r>
            <a:r>
              <a:rPr lang="de-DE" sz="2800" b="1" dirty="0" smtClean="0">
                <a:latin typeface="Times New Roman" pitchFamily="18" charset="0"/>
              </a:rPr>
              <a:t>кувања.</a:t>
            </a:r>
            <a:endParaRPr lang="en-US" sz="3200" b="1" i="1" dirty="0">
              <a:latin typeface="Times New Roman" pitchFamily="18" charset="0"/>
            </a:endParaRPr>
          </a:p>
        </p:txBody>
      </p:sp>
    </p:spTree>
  </p:cSld>
  <p:clrMapOvr>
    <a:masterClrMapping/>
  </p:clrMapOvr>
  <p:transition advTm="3962"/>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3"/>
          <p:cNvSpPr txBox="1">
            <a:spLocks noChangeArrowheads="1"/>
          </p:cNvSpPr>
          <p:nvPr/>
        </p:nvSpPr>
        <p:spPr bwMode="auto">
          <a:xfrm>
            <a:off x="684213" y="1268413"/>
            <a:ext cx="7848600" cy="2923877"/>
          </a:xfrm>
          <a:prstGeom prst="rect">
            <a:avLst/>
          </a:prstGeom>
          <a:noFill/>
          <a:ln w="9525">
            <a:noFill/>
            <a:miter lim="800000"/>
            <a:headEnd/>
            <a:tailEnd/>
          </a:ln>
        </p:spPr>
        <p:txBody>
          <a:bodyPr>
            <a:spAutoFit/>
          </a:bodyPr>
          <a:lstStyle/>
          <a:p>
            <a:pPr algn="just" eaLnBrk="0" hangingPunct="0"/>
            <a:r>
              <a:rPr lang="en-US" sz="2800" b="1" dirty="0">
                <a:latin typeface="Times New Roman" pitchFamily="18" charset="0"/>
              </a:rPr>
              <a:t>ЈОД -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јода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de-DE" sz="2400" b="1" dirty="0">
              <a:latin typeface="Times New Roman" pitchFamily="18" charset="0"/>
            </a:endParaRPr>
          </a:p>
          <a:p>
            <a:pPr algn="just" eaLnBrk="0" hangingPunct="0"/>
            <a:r>
              <a:rPr lang="de-DE" sz="2800" b="1" dirty="0">
                <a:latin typeface="Times New Roman" pitchFamily="18" charset="0"/>
              </a:rPr>
              <a:t>ДНЕВНЕ ПОТРЕБЕ</a:t>
            </a:r>
          </a:p>
          <a:p>
            <a:pPr algn="just" eaLnBrk="0" hangingPunct="0"/>
            <a:endParaRPr lang="de-DE" sz="2800" b="1" dirty="0">
              <a:latin typeface="Times New Roman" pitchFamily="18" charset="0"/>
            </a:endParaRPr>
          </a:p>
          <a:p>
            <a:pPr algn="just" eaLnBrk="0" hangingPunct="0"/>
            <a:r>
              <a:rPr lang="en-US" sz="2800" b="1" i="1" dirty="0" err="1">
                <a:latin typeface="Times New Roman" pitchFamily="18" charset="0"/>
              </a:rPr>
              <a:t>Препоручен</a:t>
            </a:r>
            <a:r>
              <a:rPr lang="en-US" sz="2800" b="1" i="1" dirty="0">
                <a:latin typeface="Times New Roman" pitchFamily="18" charset="0"/>
              </a:rPr>
              <a:t> </a:t>
            </a:r>
            <a:r>
              <a:rPr lang="en-US" sz="2800" b="1" i="1" dirty="0" err="1" smtClean="0">
                <a:latin typeface="Times New Roman" pitchFamily="18" charset="0"/>
              </a:rPr>
              <a:t>унос</a:t>
            </a:r>
            <a:endParaRPr lang="en-US" sz="2800" b="1" i="1" dirty="0">
              <a:latin typeface="Times New Roman" pitchFamily="18" charset="0"/>
            </a:endParaRPr>
          </a:p>
          <a:p>
            <a:pPr algn="just" eaLnBrk="0" hangingPunct="0"/>
            <a:endParaRPr lang="en-US" sz="2400" b="1" dirty="0">
              <a:latin typeface="Times New Roman" pitchFamily="18" charset="0"/>
            </a:endParaRPr>
          </a:p>
          <a:p>
            <a:pPr lvl="2" eaLnBrk="0" hangingPunct="0"/>
            <a:r>
              <a:rPr lang="en-US" sz="2400" dirty="0" smtClean="0">
                <a:latin typeface="Symbol" pitchFamily="18" charset="2"/>
                <a:cs typeface="Times New Roman" pitchFamily="18" charset="0"/>
              </a:rPr>
              <a:t>·</a:t>
            </a:r>
            <a:r>
              <a:rPr lang="en-US" sz="2400" dirty="0">
                <a:latin typeface="Symbol" pitchFamily="18" charset="2"/>
                <a:cs typeface="Times New Roman" pitchFamily="18" charset="0"/>
              </a:rPr>
              <a:t>	</a:t>
            </a:r>
            <a:r>
              <a:rPr lang="en-US" sz="2400" b="1" dirty="0">
                <a:latin typeface="Times New Roman" pitchFamily="18" charset="0"/>
              </a:rPr>
              <a:t>100-150 </a:t>
            </a:r>
            <a:r>
              <a:rPr lang="en-US" sz="2400" b="1" dirty="0" err="1">
                <a:latin typeface="Times New Roman" pitchFamily="18" charset="0"/>
                <a:cs typeface="Times New Roman" pitchFamily="18" charset="0"/>
              </a:rPr>
              <a:t>μg</a:t>
            </a:r>
            <a:r>
              <a:rPr lang="en-US" sz="2400" b="1" dirty="0">
                <a:latin typeface="Times New Roman" pitchFamily="18" charset="0"/>
              </a:rPr>
              <a:t> </a:t>
            </a:r>
            <a:r>
              <a:rPr lang="en-US" sz="2400" b="1" dirty="0" err="1">
                <a:latin typeface="Times New Roman" pitchFamily="18" charset="0"/>
              </a:rPr>
              <a:t>одрасли</a:t>
            </a:r>
            <a:r>
              <a:rPr lang="en-US" sz="2400" b="1" dirty="0">
                <a:latin typeface="Times New Roman" pitchFamily="18" charset="0"/>
              </a:rPr>
              <a:t> </a:t>
            </a:r>
            <a:endParaRPr lang="nl-NL" sz="2400" b="1" dirty="0">
              <a:latin typeface="Times New Roman" pitchFamily="18" charset="0"/>
            </a:endParaRPr>
          </a:p>
        </p:txBody>
      </p:sp>
    </p:spTree>
  </p:cSld>
  <p:clrMapOvr>
    <a:masterClrMapping/>
  </p:clrMapOvr>
  <p:transition advTm="14202"/>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539750" y="928670"/>
            <a:ext cx="7848600" cy="5016758"/>
          </a:xfrm>
          <a:prstGeom prst="rect">
            <a:avLst/>
          </a:prstGeom>
          <a:noFill/>
          <a:ln w="9525">
            <a:noFill/>
            <a:miter lim="800000"/>
            <a:headEnd/>
            <a:tailEnd/>
          </a:ln>
          <a:effectLst/>
        </p:spPr>
        <p:txBody>
          <a:bodyPr wrap="square">
            <a:spAutoFit/>
          </a:bodyPr>
          <a:lstStyle/>
          <a:p>
            <a:pPr algn="just" eaLnBrk="0" hangingPunct="0"/>
            <a:r>
              <a:rPr lang="nl-NL" sz="2400" dirty="0">
                <a:solidFill>
                  <a:srgbClr val="FFFFCC"/>
                </a:solidFill>
                <a:latin typeface="Symbol" pitchFamily="18" charset="2"/>
                <a:cs typeface="Times New Roman" pitchFamily="18" charset="0"/>
              </a:rPr>
              <a:t>·</a:t>
            </a:r>
            <a:r>
              <a:rPr lang="nl-NL" sz="2400" b="1" i="1" dirty="0">
                <a:latin typeface="Times New Roman" pitchFamily="18" charset="0"/>
              </a:rPr>
              <a:t>Градивна улога је у формирању:</a:t>
            </a:r>
          </a:p>
          <a:p>
            <a:pPr algn="just" eaLnBrk="0" hangingPunct="0"/>
            <a:endParaRPr lang="nl-NL" sz="1600" b="1" i="1" dirty="0">
              <a:latin typeface="Times New Roman" pitchFamily="18" charset="0"/>
            </a:endParaRPr>
          </a:p>
          <a:p>
            <a:pPr lvl="1" algn="just" eaLnBrk="0" hangingPunct="0"/>
            <a:r>
              <a:rPr lang="nl-NL" sz="2400" dirty="0">
                <a:latin typeface="Wingdings" pitchFamily="2" charset="2"/>
                <a:cs typeface="Times New Roman" pitchFamily="18" charset="0"/>
              </a:rPr>
              <a:t>Ø	</a:t>
            </a:r>
            <a:r>
              <a:rPr lang="nl-NL" sz="2400" b="1" dirty="0">
                <a:latin typeface="Times New Roman" pitchFamily="18" charset="0"/>
              </a:rPr>
              <a:t>коштаног ткива – калцијум и </a:t>
            </a:r>
            <a:r>
              <a:rPr lang="nl-NL" sz="2400" b="1" dirty="0" smtClean="0">
                <a:latin typeface="Times New Roman" pitchFamily="18" charset="0"/>
              </a:rPr>
              <a:t>фосфор,</a:t>
            </a:r>
            <a:endParaRPr lang="nl-NL" sz="2400" b="1" dirty="0">
              <a:latin typeface="Times New Roman" pitchFamily="18" charset="0"/>
            </a:endParaRPr>
          </a:p>
          <a:p>
            <a:pPr lvl="1" algn="just" eaLnBrk="0" hangingPunct="0"/>
            <a:endParaRPr lang="nl-NL" sz="1600" b="1" dirty="0">
              <a:latin typeface="Times New Roman" pitchFamily="18" charset="0"/>
            </a:endParaRPr>
          </a:p>
          <a:p>
            <a:pPr lvl="1" algn="just" eaLnBrk="0" hangingPunct="0"/>
            <a:r>
              <a:rPr lang="nl-NL" sz="2400" dirty="0">
                <a:latin typeface="Wingdings" pitchFamily="2" charset="2"/>
                <a:cs typeface="Times New Roman" pitchFamily="18" charset="0"/>
              </a:rPr>
              <a:t>Ø	</a:t>
            </a:r>
            <a:r>
              <a:rPr lang="nl-NL" sz="2400" b="1" dirty="0">
                <a:latin typeface="Times New Roman" pitchFamily="18" charset="0"/>
              </a:rPr>
              <a:t>меких ткива (</a:t>
            </a:r>
            <a:r>
              <a:rPr lang="nl-NL" sz="2400" b="1" i="1" dirty="0">
                <a:latin typeface="Times New Roman" pitchFamily="18" charset="0"/>
              </a:rPr>
              <a:t>мишићи, нерви, жлездано ткиво</a:t>
            </a:r>
            <a:r>
              <a:rPr lang="nl-NL" sz="2400" b="1" dirty="0">
                <a:latin typeface="Times New Roman" pitchFamily="18" charset="0"/>
              </a:rPr>
              <a:t>)- све соли, а поготово фосфор, калијум, сумпор, </a:t>
            </a:r>
            <a:r>
              <a:rPr lang="nl-NL" sz="2400" b="1" dirty="0" smtClean="0">
                <a:latin typeface="Times New Roman" pitchFamily="18" charset="0"/>
              </a:rPr>
              <a:t>хлор,</a:t>
            </a:r>
            <a:endParaRPr lang="nl-NL" sz="2400" b="1" dirty="0">
              <a:latin typeface="Times New Roman" pitchFamily="18" charset="0"/>
            </a:endParaRPr>
          </a:p>
          <a:p>
            <a:pPr lvl="1" algn="just" eaLnBrk="0" hangingPunct="0"/>
            <a:endParaRPr lang="nl-NL" sz="1600" b="1" dirty="0">
              <a:latin typeface="Times New Roman" pitchFamily="18" charset="0"/>
            </a:endParaRPr>
          </a:p>
          <a:p>
            <a:pPr lvl="1" algn="just" eaLnBrk="0" hangingPunct="0"/>
            <a:r>
              <a:rPr lang="nl-NL" sz="2400" dirty="0">
                <a:latin typeface="Wingdings" pitchFamily="2" charset="2"/>
                <a:cs typeface="Times New Roman" pitchFamily="18" charset="0"/>
              </a:rPr>
              <a:t>Ø	</a:t>
            </a:r>
            <a:r>
              <a:rPr lang="nl-NL" sz="2400" b="1" dirty="0">
                <a:latin typeface="Times New Roman" pitchFamily="18" charset="0"/>
              </a:rPr>
              <a:t>косе, ноктију, </a:t>
            </a:r>
            <a:r>
              <a:rPr lang="nl-NL" sz="2400" b="1" dirty="0" smtClean="0">
                <a:latin typeface="Times New Roman" pitchFamily="18" charset="0"/>
              </a:rPr>
              <a:t>коже-фосфор,</a:t>
            </a:r>
            <a:endParaRPr lang="nl-NL" sz="2400" b="1" dirty="0">
              <a:latin typeface="Times New Roman" pitchFamily="18" charset="0"/>
            </a:endParaRPr>
          </a:p>
          <a:p>
            <a:pPr lvl="1" algn="just" eaLnBrk="0" hangingPunct="0"/>
            <a:endParaRPr lang="nl-NL" sz="1600" b="1" dirty="0">
              <a:latin typeface="Times New Roman" pitchFamily="18" charset="0"/>
            </a:endParaRPr>
          </a:p>
          <a:p>
            <a:pPr lvl="1" algn="just" eaLnBrk="0" hangingPunct="0"/>
            <a:r>
              <a:rPr lang="nl-NL" sz="2400" dirty="0">
                <a:latin typeface="Wingdings" pitchFamily="2" charset="2"/>
                <a:cs typeface="Times New Roman" pitchFamily="18" charset="0"/>
              </a:rPr>
              <a:t>Ø	</a:t>
            </a:r>
            <a:r>
              <a:rPr lang="nl-NL" sz="2400" b="1" dirty="0">
                <a:latin typeface="Times New Roman" pitchFamily="18" charset="0"/>
              </a:rPr>
              <a:t>крви-све соли поготово гвожђе, </a:t>
            </a:r>
            <a:r>
              <a:rPr lang="nl-NL" sz="2400" b="1" dirty="0" smtClean="0">
                <a:latin typeface="Times New Roman" pitchFamily="18" charset="0"/>
              </a:rPr>
              <a:t>бакар,</a:t>
            </a:r>
            <a:endParaRPr lang="nl-NL" sz="2400" b="1" dirty="0">
              <a:latin typeface="Times New Roman" pitchFamily="18" charset="0"/>
            </a:endParaRPr>
          </a:p>
          <a:p>
            <a:pPr lvl="1" algn="just" eaLnBrk="0" hangingPunct="0"/>
            <a:endParaRPr lang="nl-NL" sz="1600" b="1" dirty="0">
              <a:latin typeface="Times New Roman" pitchFamily="18" charset="0"/>
            </a:endParaRPr>
          </a:p>
          <a:p>
            <a:pPr lvl="1" algn="just" eaLnBrk="0" hangingPunct="0"/>
            <a:r>
              <a:rPr lang="nl-NL" sz="2400" dirty="0">
                <a:latin typeface="Wingdings" pitchFamily="2" charset="2"/>
                <a:cs typeface="Times New Roman" pitchFamily="18" charset="0"/>
              </a:rPr>
              <a:t>Ø	</a:t>
            </a:r>
            <a:r>
              <a:rPr lang="nl-NL" sz="2400" b="1" dirty="0">
                <a:latin typeface="Times New Roman" pitchFamily="18" charset="0"/>
              </a:rPr>
              <a:t>жлездани секрет-хлориди у жичном соку, јод у хормонима штитасте жлезде, натријум у цревном соку, манган у жлездама са унутрашњим лучењем, цинк у </a:t>
            </a:r>
            <a:r>
              <a:rPr lang="nl-NL" sz="2400" b="1" dirty="0" smtClean="0">
                <a:latin typeface="Times New Roman" pitchFamily="18" charset="0"/>
              </a:rPr>
              <a:t>ензимима.</a:t>
            </a:r>
            <a:endParaRPr lang="nl-NL" sz="2400" b="1" dirty="0">
              <a:latin typeface="Times New Roman" pitchFamily="18" charset="0"/>
            </a:endParaRPr>
          </a:p>
        </p:txBody>
      </p:sp>
    </p:spTree>
  </p:cSld>
  <p:clrMapOvr>
    <a:masterClrMapping/>
  </p:clrMapOvr>
  <p:transition advTm="11815"/>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0" y="1052513"/>
            <a:ext cx="8748713" cy="6217087"/>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ЈОД И ЗДРАВЉЕ</a:t>
            </a:r>
            <a:endParaRPr lang="en-US" sz="2800" b="1" i="1" dirty="0">
              <a:latin typeface="Times New Roman" pitchFamily="18" charset="0"/>
            </a:endParaRPr>
          </a:p>
          <a:p>
            <a:pPr algn="just" eaLnBrk="0" hangingPunct="0"/>
            <a:endParaRPr lang="en-US" b="1" i="1" dirty="0">
              <a:latin typeface="Times New Roman" pitchFamily="18" charset="0"/>
            </a:endParaRPr>
          </a:p>
          <a:p>
            <a:pPr algn="just" eaLnBrk="0" hangingPunct="0"/>
            <a:r>
              <a:rPr lang="en-US" sz="2800" b="1" i="1" dirty="0" err="1">
                <a:latin typeface="Times New Roman" pitchFamily="18" charset="0"/>
              </a:rPr>
              <a:t>Дефицит</a:t>
            </a:r>
            <a:endParaRPr lang="en-US" sz="2800" b="1" i="1" dirty="0">
              <a:latin typeface="Times New Roman" pitchFamily="18" charset="0"/>
            </a:endParaRPr>
          </a:p>
          <a:p>
            <a:pPr algn="just" eaLnBrk="0" hangingPunct="0"/>
            <a:endParaRPr lang="en-US" b="1" dirty="0">
              <a:latin typeface="Times New Roman" pitchFamily="18" charset="0"/>
            </a:endParaRPr>
          </a:p>
          <a:p>
            <a:pPr algn="just" eaLnBrk="0" hangingPunct="0"/>
            <a:r>
              <a:rPr lang="en-US" sz="2800" b="1" dirty="0" err="1">
                <a:latin typeface="Times New Roman" pitchFamily="18" charset="0"/>
              </a:rPr>
              <a:t>Недостатак</a:t>
            </a:r>
            <a:r>
              <a:rPr lang="en-US" sz="2800" b="1" dirty="0">
                <a:latin typeface="Times New Roman" pitchFamily="18" charset="0"/>
              </a:rPr>
              <a:t> </a:t>
            </a:r>
            <a:r>
              <a:rPr lang="en-US" sz="2800" b="1" dirty="0" err="1">
                <a:latin typeface="Times New Roman" pitchFamily="18" charset="0"/>
              </a:rPr>
              <a:t>јода</a:t>
            </a:r>
            <a:r>
              <a:rPr lang="en-US" sz="2800" b="1" dirty="0">
                <a:latin typeface="Times New Roman" pitchFamily="18" charset="0"/>
              </a:rPr>
              <a:t> </a:t>
            </a:r>
            <a:r>
              <a:rPr lang="en-US" sz="2800" b="1" dirty="0" err="1">
                <a:latin typeface="Times New Roman" pitchFamily="18" charset="0"/>
              </a:rPr>
              <a:t>узрокује</a:t>
            </a:r>
            <a:r>
              <a:rPr lang="en-US" sz="2800" b="1" dirty="0">
                <a:latin typeface="Times New Roman" pitchFamily="18" charset="0"/>
              </a:rPr>
              <a:t> </a:t>
            </a:r>
            <a:r>
              <a:rPr lang="en-US" sz="2800" b="1" dirty="0" err="1">
                <a:latin typeface="Times New Roman" pitchFamily="18" charset="0"/>
              </a:rPr>
              <a:t>смањење</a:t>
            </a:r>
            <a:r>
              <a:rPr lang="en-US" sz="2800" b="1" dirty="0">
                <a:latin typeface="Times New Roman" pitchFamily="18" charset="0"/>
              </a:rPr>
              <a:t> </a:t>
            </a:r>
            <a:r>
              <a:rPr lang="en-US" sz="2800" b="1" dirty="0" err="1">
                <a:latin typeface="Times New Roman" pitchFamily="18" charset="0"/>
              </a:rPr>
              <a:t>производње</a:t>
            </a:r>
            <a:r>
              <a:rPr lang="en-US" sz="2800" b="1" dirty="0">
                <a:latin typeface="Times New Roman" pitchFamily="18" charset="0"/>
              </a:rPr>
              <a:t> </a:t>
            </a:r>
            <a:r>
              <a:rPr lang="en-US" sz="2800" b="1" dirty="0" err="1">
                <a:latin typeface="Times New Roman" pitchFamily="18" charset="0"/>
              </a:rPr>
              <a:t>хормона</a:t>
            </a:r>
            <a:r>
              <a:rPr lang="en-US" sz="2800" b="1" dirty="0">
                <a:latin typeface="Times New Roman" pitchFamily="18" charset="0"/>
              </a:rPr>
              <a:t> </a:t>
            </a:r>
            <a:r>
              <a:rPr lang="en-US" sz="2800" b="1" dirty="0" err="1">
                <a:latin typeface="Times New Roman" pitchFamily="18" charset="0"/>
              </a:rPr>
              <a:t>штитасте</a:t>
            </a:r>
            <a:r>
              <a:rPr lang="en-US" sz="2800" b="1" dirty="0">
                <a:latin typeface="Times New Roman" pitchFamily="18" charset="0"/>
              </a:rPr>
              <a:t> </a:t>
            </a:r>
            <a:r>
              <a:rPr lang="en-US" sz="2800" b="1" dirty="0" err="1">
                <a:latin typeface="Times New Roman" pitchFamily="18" charset="0"/>
              </a:rPr>
              <a:t>жлезде</a:t>
            </a:r>
            <a:r>
              <a:rPr lang="en-US" sz="2800" b="1" dirty="0">
                <a:latin typeface="Times New Roman" pitchFamily="18" charset="0"/>
              </a:rPr>
              <a:t> и </a:t>
            </a:r>
            <a:r>
              <a:rPr lang="en-US" sz="2800" b="1" dirty="0" err="1">
                <a:latin typeface="Times New Roman" pitchFamily="18" charset="0"/>
              </a:rPr>
              <a:t>ствара</a:t>
            </a:r>
            <a:r>
              <a:rPr lang="en-US" sz="2800" b="1" dirty="0">
                <a:latin typeface="Times New Roman" pitchFamily="18" charset="0"/>
              </a:rPr>
              <a:t> </a:t>
            </a:r>
            <a:r>
              <a:rPr lang="en-US" sz="2800" b="1" dirty="0" err="1">
                <a:latin typeface="Times New Roman" pitchFamily="18" charset="0"/>
              </a:rPr>
              <a:t>слику</a:t>
            </a:r>
            <a:r>
              <a:rPr lang="en-US" sz="2800" b="1" dirty="0">
                <a:latin typeface="Times New Roman" pitchFamily="18" charset="0"/>
              </a:rPr>
              <a:t> </a:t>
            </a:r>
            <a:r>
              <a:rPr lang="en-US" sz="2800" b="1" dirty="0" err="1">
                <a:latin typeface="Times New Roman" pitchFamily="18" charset="0"/>
              </a:rPr>
              <a:t>струме</a:t>
            </a:r>
            <a:r>
              <a:rPr lang="en-US" sz="2800" b="1" dirty="0">
                <a:latin typeface="Times New Roman" pitchFamily="18" charset="0"/>
              </a:rPr>
              <a:t>. </a:t>
            </a:r>
          </a:p>
          <a:p>
            <a:pPr algn="just" eaLnBrk="0" hangingPunct="0"/>
            <a:endParaRPr lang="en-US" b="1" dirty="0">
              <a:latin typeface="Times New Roman" pitchFamily="18" charset="0"/>
            </a:endParaRPr>
          </a:p>
          <a:p>
            <a:pPr algn="just" eaLnBrk="0" hangingPunct="0"/>
            <a:endParaRPr lang="en-US" b="1" dirty="0">
              <a:latin typeface="Times New Roman" pitchFamily="18" charset="0"/>
            </a:endParaRPr>
          </a:p>
          <a:p>
            <a:pPr algn="just" eaLnBrk="0" hangingPunct="0"/>
            <a:r>
              <a:rPr lang="en-US" sz="2800" b="1" dirty="0" err="1">
                <a:latin typeface="Times New Roman" pitchFamily="18" charset="0"/>
              </a:rPr>
              <a:t>Знаци</a:t>
            </a:r>
            <a:r>
              <a:rPr lang="en-US" sz="2800" b="1" dirty="0">
                <a:latin typeface="Times New Roman" pitchFamily="18" charset="0"/>
              </a:rPr>
              <a:t>: </a:t>
            </a:r>
            <a:r>
              <a:rPr lang="en-US" sz="2800" b="1" dirty="0" err="1">
                <a:latin typeface="Times New Roman" pitchFamily="18" charset="0"/>
              </a:rPr>
              <a:t>физички</a:t>
            </a:r>
            <a:r>
              <a:rPr lang="en-US" sz="2800" b="1" dirty="0">
                <a:latin typeface="Times New Roman" pitchFamily="18" charset="0"/>
              </a:rPr>
              <a:t> и </a:t>
            </a:r>
            <a:r>
              <a:rPr lang="en-US" sz="2800" b="1" dirty="0" err="1">
                <a:latin typeface="Times New Roman" pitchFamily="18" charset="0"/>
              </a:rPr>
              <a:t>ментални</a:t>
            </a:r>
            <a:r>
              <a:rPr lang="en-US" sz="2800" b="1" dirty="0">
                <a:latin typeface="Times New Roman" pitchFamily="18" charset="0"/>
              </a:rPr>
              <a:t> </a:t>
            </a:r>
            <a:r>
              <a:rPr lang="en-US" sz="2800" b="1" dirty="0" err="1">
                <a:latin typeface="Times New Roman" pitchFamily="18" charset="0"/>
              </a:rPr>
              <a:t>застој</a:t>
            </a:r>
            <a:r>
              <a:rPr lang="en-US" sz="2800" b="1" dirty="0">
                <a:latin typeface="Times New Roman" pitchFamily="18" charset="0"/>
              </a:rPr>
              <a:t> </a:t>
            </a:r>
            <a:r>
              <a:rPr lang="sr-Cyrl-RS" sz="2800" b="1" dirty="0" smtClean="0">
                <a:latin typeface="Times New Roman" pitchFamily="18" charset="0"/>
              </a:rPr>
              <a:t>у</a:t>
            </a:r>
            <a:r>
              <a:rPr lang="en-US" sz="2800" b="1" dirty="0" smtClean="0">
                <a:latin typeface="Times New Roman" pitchFamily="18" charset="0"/>
              </a:rPr>
              <a:t> </a:t>
            </a:r>
            <a:r>
              <a:rPr lang="en-US" sz="2800" b="1" dirty="0" err="1">
                <a:latin typeface="Times New Roman" pitchFamily="18" charset="0"/>
              </a:rPr>
              <a:t>расту</a:t>
            </a:r>
            <a:r>
              <a:rPr lang="en-US" sz="2800" b="1" dirty="0">
                <a:latin typeface="Times New Roman" pitchFamily="18" charset="0"/>
              </a:rPr>
              <a:t> и </a:t>
            </a:r>
            <a:r>
              <a:rPr lang="en-US" sz="2800" b="1" dirty="0" err="1">
                <a:latin typeface="Times New Roman" pitchFamily="18" charset="0"/>
              </a:rPr>
              <a:t>развоју</a:t>
            </a:r>
            <a:r>
              <a:rPr lang="en-US" sz="2800" b="1" dirty="0" smtClean="0">
                <a:latin typeface="Times New Roman" pitchFamily="18" charset="0"/>
              </a:rPr>
              <a:t>.</a:t>
            </a:r>
            <a:endParaRPr lang="sr-Cyrl-RS" sz="2800" b="1" dirty="0" smtClean="0">
              <a:latin typeface="Times New Roman" pitchFamily="18" charset="0"/>
            </a:endParaRPr>
          </a:p>
          <a:p>
            <a:pPr algn="just" eaLnBrk="0" hangingPunct="0"/>
            <a:endParaRPr lang="sr-Cyrl-CS" sz="2800" b="1" dirty="0">
              <a:latin typeface="Times New Roman" pitchFamily="18" charset="0"/>
            </a:endParaRPr>
          </a:p>
          <a:p>
            <a:pPr eaLnBrk="0" hangingPunct="0"/>
            <a:r>
              <a:rPr lang="en-US" sz="2800" b="1" i="1" dirty="0" err="1" smtClean="0">
                <a:latin typeface="Times New Roman" pitchFamily="18" charset="0"/>
                <a:cs typeface="Times New Roman" pitchFamily="18" charset="0"/>
              </a:rPr>
              <a:t>Токсичност</a:t>
            </a:r>
            <a:endParaRPr lang="sr-Cyrl-RS" sz="2800" b="1" i="1" dirty="0" smtClean="0">
              <a:latin typeface="Times New Roman" pitchFamily="18" charset="0"/>
              <a:cs typeface="Times New Roman" pitchFamily="18" charset="0"/>
            </a:endParaRPr>
          </a:p>
          <a:p>
            <a:pPr eaLnBrk="0" hangingPunct="0"/>
            <a:endParaRPr lang="en-US" sz="2800" b="1" dirty="0">
              <a:latin typeface="Times New Roman" pitchFamily="18" charset="0"/>
              <a:cs typeface="Times New Roman" pitchFamily="18" charset="0"/>
            </a:endParaRPr>
          </a:p>
          <a:p>
            <a:pPr eaLnBrk="0" hangingPunct="0"/>
            <a:r>
              <a:rPr lang="en-US" sz="2800" b="1" dirty="0" err="1">
                <a:latin typeface="Times New Roman" pitchFamily="18" charset="0"/>
              </a:rPr>
              <a:t>Токсични</a:t>
            </a:r>
            <a:r>
              <a:rPr lang="en-US" sz="2800" b="1" dirty="0">
                <a:latin typeface="Times New Roman" pitchFamily="18" charset="0"/>
              </a:rPr>
              <a:t> </a:t>
            </a:r>
            <a:r>
              <a:rPr lang="en-US" sz="2800" b="1" dirty="0" err="1">
                <a:latin typeface="Times New Roman" pitchFamily="18" charset="0"/>
              </a:rPr>
              <a:t>ефекти</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могу</a:t>
            </a:r>
            <a:r>
              <a:rPr lang="en-US" sz="2800" b="1" dirty="0">
                <a:latin typeface="Times New Roman" pitchFamily="18" charset="0"/>
              </a:rPr>
              <a:t> </a:t>
            </a:r>
            <a:r>
              <a:rPr lang="en-US" sz="2800" b="1" dirty="0" err="1">
                <a:latin typeface="Times New Roman" pitchFamily="18" charset="0"/>
              </a:rPr>
              <a:t>наћи</a:t>
            </a:r>
            <a:r>
              <a:rPr lang="en-US" sz="2800" b="1" dirty="0">
                <a:latin typeface="Times New Roman" pitchFamily="18" charset="0"/>
              </a:rPr>
              <a:t> </a:t>
            </a:r>
            <a:r>
              <a:rPr lang="en-US" sz="2800" b="1" dirty="0" err="1">
                <a:latin typeface="Times New Roman" pitchFamily="18" charset="0"/>
              </a:rPr>
              <a:t>при</a:t>
            </a:r>
            <a:r>
              <a:rPr lang="en-US" sz="2800" b="1" dirty="0">
                <a:latin typeface="Times New Roman" pitchFamily="18" charset="0"/>
              </a:rPr>
              <a:t> </a:t>
            </a:r>
            <a:r>
              <a:rPr lang="en-US" sz="2800" b="1" dirty="0" err="1">
                <a:latin typeface="Times New Roman" pitchFamily="18" charset="0"/>
              </a:rPr>
              <a:t>злоупотреби</a:t>
            </a:r>
            <a:r>
              <a:rPr lang="en-US" sz="2800" b="1" dirty="0">
                <a:latin typeface="Times New Roman" pitchFamily="18" charset="0"/>
              </a:rPr>
              <a:t> </a:t>
            </a:r>
            <a:r>
              <a:rPr lang="en-US" sz="2800" b="1" dirty="0" err="1">
                <a:latin typeface="Times New Roman" pitchFamily="18" charset="0"/>
              </a:rPr>
              <a:t>суплемената</a:t>
            </a:r>
            <a:r>
              <a:rPr lang="en-US" sz="2800" b="1" dirty="0">
                <a:latin typeface="Times New Roman" pitchFamily="18" charset="0"/>
              </a:rPr>
              <a:t> (</a:t>
            </a:r>
            <a:r>
              <a:rPr lang="en-US" sz="2800" b="1" dirty="0" err="1">
                <a:latin typeface="Times New Roman" pitchFamily="18" charset="0"/>
              </a:rPr>
              <a:t>унос</a:t>
            </a:r>
            <a:r>
              <a:rPr lang="en-US" sz="2800" b="1" dirty="0">
                <a:latin typeface="Times New Roman" pitchFamily="18" charset="0"/>
              </a:rPr>
              <a:t> </a:t>
            </a:r>
            <a:r>
              <a:rPr lang="en-US" sz="2800" b="1" dirty="0" err="1">
                <a:latin typeface="Times New Roman" pitchFamily="18" charset="0"/>
              </a:rPr>
              <a:t>већи</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a:t>
            </a:r>
            <a:r>
              <a:rPr lang="sr-Cyrl-RS" sz="2800" b="1" dirty="0" smtClean="0">
                <a:latin typeface="Times New Roman" pitchFamily="18" charset="0"/>
              </a:rPr>
              <a:t>1100</a:t>
            </a:r>
            <a:r>
              <a:rPr lang="en-US" sz="2800" b="1" dirty="0" err="1" smtClean="0">
                <a:latin typeface="Times New Roman" pitchFamily="18" charset="0"/>
                <a:cs typeface="Times New Roman" pitchFamily="18" charset="0"/>
              </a:rPr>
              <a:t>μ</a:t>
            </a:r>
            <a:r>
              <a:rPr lang="en-US" sz="2800" b="1" dirty="0" err="1" smtClean="0">
                <a:latin typeface="Times New Roman" pitchFamily="18" charset="0"/>
              </a:rPr>
              <a:t>g</a:t>
            </a:r>
            <a:r>
              <a:rPr lang="en-US" sz="2800" b="1" dirty="0" smtClean="0">
                <a:latin typeface="Times New Roman" pitchFamily="18" charset="0"/>
              </a:rPr>
              <a:t>).</a:t>
            </a:r>
            <a:endParaRPr lang="en-US" sz="2800" b="1" dirty="0">
              <a:latin typeface="Times New Roman" pitchFamily="18" charset="0"/>
            </a:endParaRPr>
          </a:p>
          <a:p>
            <a:pPr eaLnBrk="0" hangingPunct="0"/>
            <a:endParaRPr lang="de-DE" b="1" dirty="0">
              <a:latin typeface="Times New Roman" pitchFamily="18" charset="0"/>
            </a:endParaRPr>
          </a:p>
          <a:p>
            <a:pPr algn="just" eaLnBrk="0" hangingPunct="0"/>
            <a:endParaRPr lang="en-US" sz="2800" b="1" dirty="0">
              <a:latin typeface="Times New Roman" pitchFamily="18" charset="0"/>
            </a:endParaRPr>
          </a:p>
        </p:txBody>
      </p:sp>
    </p:spTree>
  </p:cSld>
  <p:clrMapOvr>
    <a:masterClrMapping/>
  </p:clrMapOvr>
  <p:transition advTm="35515"/>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685800" y="1285860"/>
            <a:ext cx="7848600" cy="3416320"/>
          </a:xfrm>
          <a:prstGeom prst="rect">
            <a:avLst/>
          </a:prstGeom>
          <a:noFill/>
          <a:ln w="9525">
            <a:noFill/>
            <a:miter lim="800000"/>
            <a:headEnd/>
            <a:tailEnd/>
          </a:ln>
          <a:effectLst/>
        </p:spPr>
        <p:txBody>
          <a:bodyPr wrap="square">
            <a:spAutoFit/>
          </a:bodyPr>
          <a:lstStyle/>
          <a:p>
            <a:pPr algn="just" eaLnBrk="0" hangingPunct="0"/>
            <a:r>
              <a:rPr lang="en-US" sz="2800" b="1" dirty="0">
                <a:latin typeface="Times New Roman" pitchFamily="18" charset="0"/>
              </a:rPr>
              <a:t>ЦИНК - </a:t>
            </a:r>
            <a:r>
              <a:rPr lang="en-US" sz="2800" b="1" dirty="0" err="1">
                <a:latin typeface="Times New Roman" pitchFamily="18" charset="0"/>
              </a:rPr>
              <a:t>з</a:t>
            </a:r>
            <a:r>
              <a:rPr lang="en-US" sz="2800" b="1" i="1" dirty="0" err="1">
                <a:latin typeface="Times New Roman" pitchFamily="18" charset="0"/>
              </a:rPr>
              <a:t>начај</a:t>
            </a:r>
            <a:endParaRPr lang="en-US" sz="2800" b="1" i="1" dirty="0">
              <a:latin typeface="Times New Roman" pitchFamily="18" charset="0"/>
            </a:endParaRPr>
          </a:p>
          <a:p>
            <a:pPr algn="just" eaLnBrk="0" hangingPunct="0"/>
            <a:endParaRPr lang="en-US" sz="2400" b="1" dirty="0">
              <a:latin typeface="Times New Roman" pitchFamily="18" charset="0"/>
            </a:endParaRPr>
          </a:p>
          <a:p>
            <a:pPr algn="just" eaLnBrk="0" hangingPunct="0"/>
            <a:endParaRPr lang="en-US" sz="2400" b="1" dirty="0">
              <a:latin typeface="Times New Roman" pitchFamily="18" charset="0"/>
            </a:endParaRPr>
          </a:p>
          <a:p>
            <a:pPr algn="just" eaLnBrk="0" hangingPunct="0"/>
            <a:r>
              <a:rPr lang="en-US" sz="2800" b="1" dirty="0" err="1">
                <a:latin typeface="Times New Roman" pitchFamily="18" charset="0"/>
              </a:rPr>
              <a:t>Цинк</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есенцијални</a:t>
            </a:r>
            <a:r>
              <a:rPr lang="en-US" sz="2800" b="1" dirty="0">
                <a:latin typeface="Times New Roman" pitchFamily="18" charset="0"/>
              </a:rPr>
              <a:t> </a:t>
            </a:r>
            <a:r>
              <a:rPr lang="en-US" sz="2800" b="1" dirty="0" err="1">
                <a:latin typeface="Times New Roman" pitchFamily="18" charset="0"/>
              </a:rPr>
              <a:t>елемент</a:t>
            </a:r>
            <a:r>
              <a:rPr lang="en-US" sz="2800" b="1" dirty="0">
                <a:latin typeface="Times New Roman" pitchFamily="18" charset="0"/>
              </a:rPr>
              <a:t>. </a:t>
            </a:r>
          </a:p>
          <a:p>
            <a:pPr algn="just" eaLnBrk="0" hangingPunct="0"/>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a:latin typeface="Times New Roman" pitchFamily="18" charset="0"/>
              </a:rPr>
              <a:t>У </a:t>
            </a:r>
            <a:r>
              <a:rPr lang="en-US" sz="2800" b="1" dirty="0" err="1">
                <a:latin typeface="Times New Roman" pitchFamily="18" charset="0"/>
              </a:rPr>
              <a:t>људском</a:t>
            </a:r>
            <a:r>
              <a:rPr lang="en-US" sz="2800" b="1" dirty="0">
                <a:latin typeface="Times New Roman" pitchFamily="18" charset="0"/>
              </a:rPr>
              <a:t> </a:t>
            </a:r>
            <a:r>
              <a:rPr lang="en-US" sz="2800" b="1" dirty="0" err="1">
                <a:latin typeface="Times New Roman" pitchFamily="18" charset="0"/>
              </a:rPr>
              <a:t>организму</a:t>
            </a:r>
            <a:r>
              <a:rPr lang="en-US" sz="2800" b="1" dirty="0">
                <a:latin typeface="Times New Roman" pitchFamily="18" charset="0"/>
              </a:rPr>
              <a:t> </a:t>
            </a:r>
            <a:r>
              <a:rPr lang="en-US" sz="2800" b="1" dirty="0" err="1">
                <a:latin typeface="Times New Roman" pitchFamily="18" charset="0"/>
              </a:rPr>
              <a:t>налази</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у </a:t>
            </a:r>
            <a:r>
              <a:rPr lang="en-US" sz="2800" b="1" dirty="0" err="1">
                <a:latin typeface="Times New Roman" pitchFamily="18" charset="0"/>
              </a:rPr>
              <a:t>количини</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a:t>
            </a:r>
            <a:r>
              <a:rPr lang="en-US" sz="2800" b="1" dirty="0" err="1">
                <a:latin typeface="Times New Roman" pitchFamily="18" charset="0"/>
              </a:rPr>
              <a:t>око</a:t>
            </a:r>
            <a:r>
              <a:rPr lang="en-US" sz="2800" b="1" dirty="0">
                <a:latin typeface="Times New Roman" pitchFamily="18" charset="0"/>
              </a:rPr>
              <a:t> 1,5 </a:t>
            </a:r>
            <a:r>
              <a:rPr lang="sr-Latn-RS" sz="2800" b="1" dirty="0" smtClean="0">
                <a:latin typeface="Times New Roman" pitchFamily="18" charset="0"/>
              </a:rPr>
              <a:t>g </a:t>
            </a:r>
            <a:r>
              <a:rPr lang="en-US" sz="2800" b="1" dirty="0" smtClean="0">
                <a:latin typeface="Times New Roman" pitchFamily="18" charset="0"/>
              </a:rPr>
              <a:t>(</a:t>
            </a:r>
            <a:r>
              <a:rPr lang="en-US" sz="2800" b="1" i="1" dirty="0" err="1" smtClean="0">
                <a:latin typeface="Times New Roman" pitchFamily="18" charset="0"/>
              </a:rPr>
              <a:t>жене</a:t>
            </a:r>
            <a:r>
              <a:rPr lang="en-US" sz="2800" b="1" dirty="0">
                <a:latin typeface="Times New Roman" pitchFamily="18" charset="0"/>
              </a:rPr>
              <a:t>) </a:t>
            </a:r>
            <a:r>
              <a:rPr lang="en-US" sz="2800" b="1" dirty="0" err="1">
                <a:latin typeface="Times New Roman" pitchFamily="18" charset="0"/>
              </a:rPr>
              <a:t>до</a:t>
            </a:r>
            <a:r>
              <a:rPr lang="en-US" sz="2800" b="1" dirty="0">
                <a:latin typeface="Times New Roman" pitchFamily="18" charset="0"/>
              </a:rPr>
              <a:t> 3,8 </a:t>
            </a:r>
            <a:r>
              <a:rPr lang="sr-Latn-RS" sz="2800" b="1" dirty="0" smtClean="0">
                <a:latin typeface="Times New Roman" pitchFamily="18" charset="0"/>
              </a:rPr>
              <a:t>g</a:t>
            </a:r>
            <a:r>
              <a:rPr lang="en-US" sz="2800" b="1" dirty="0" smtClean="0">
                <a:latin typeface="Times New Roman" pitchFamily="18" charset="0"/>
              </a:rPr>
              <a:t> </a:t>
            </a:r>
            <a:r>
              <a:rPr lang="en-US" sz="2800" b="1" dirty="0">
                <a:latin typeface="Times New Roman" pitchFamily="18" charset="0"/>
              </a:rPr>
              <a:t>(</a:t>
            </a:r>
            <a:r>
              <a:rPr lang="en-US" sz="2800" b="1" i="1" dirty="0" err="1">
                <a:latin typeface="Times New Roman" pitchFamily="18" charset="0"/>
              </a:rPr>
              <a:t>мушкарци</a:t>
            </a:r>
            <a:r>
              <a:rPr lang="en-US" sz="2800" b="1" dirty="0">
                <a:latin typeface="Times New Roman" pitchFamily="18" charset="0"/>
              </a:rPr>
              <a:t>).</a:t>
            </a:r>
            <a:endParaRPr lang="de-DE" sz="3200" b="1" dirty="0">
              <a:latin typeface="Times New Roman" pitchFamily="18" charset="0"/>
            </a:endParaRPr>
          </a:p>
        </p:txBody>
      </p:sp>
    </p:spTree>
  </p:cSld>
  <p:clrMapOvr>
    <a:masterClrMapping/>
  </p:clrMapOvr>
  <p:transition advTm="18215"/>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685800" y="333375"/>
            <a:ext cx="7848600" cy="5539978"/>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ЦИНК - </a:t>
            </a:r>
            <a:r>
              <a:rPr lang="en-US" sz="2800" b="1" i="1" dirty="0" err="1">
                <a:latin typeface="Times New Roman" pitchFamily="18" charset="0"/>
              </a:rPr>
              <a:t>улога</a:t>
            </a:r>
            <a:endParaRPr lang="en-US" sz="2800" b="1" i="1" dirty="0">
              <a:latin typeface="Times New Roman" pitchFamily="18" charset="0"/>
            </a:endParaRPr>
          </a:p>
          <a:p>
            <a:pPr algn="just" eaLnBrk="0" hangingPunct="0"/>
            <a:endParaRPr lang="en-US" b="1" dirty="0">
              <a:latin typeface="Times New Roman" pitchFamily="18" charset="0"/>
            </a:endParaRPr>
          </a:p>
          <a:p>
            <a:pPr algn="just" eaLnBrk="0" hangingPunct="0"/>
            <a:r>
              <a:rPr lang="en-US" sz="2800" b="1" dirty="0" err="1">
                <a:latin typeface="Times New Roman" pitchFamily="18" charset="0"/>
              </a:rPr>
              <a:t>Главна</a:t>
            </a:r>
            <a:r>
              <a:rPr lang="en-US" sz="2800" b="1" dirty="0">
                <a:latin typeface="Times New Roman" pitchFamily="18" charset="0"/>
              </a:rPr>
              <a:t> </a:t>
            </a:r>
            <a:r>
              <a:rPr lang="en-US" sz="2800" b="1" dirty="0" err="1">
                <a:latin typeface="Times New Roman" pitchFamily="18" charset="0"/>
              </a:rPr>
              <a:t>улога</a:t>
            </a:r>
            <a:r>
              <a:rPr lang="en-US" sz="2800" b="1" dirty="0">
                <a:latin typeface="Times New Roman" pitchFamily="18" charset="0"/>
              </a:rPr>
              <a:t> </a:t>
            </a:r>
            <a:r>
              <a:rPr lang="en-US" sz="2800" b="1" dirty="0" err="1">
                <a:latin typeface="Times New Roman" pitchFamily="18" charset="0"/>
              </a:rPr>
              <a:t>му</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у </a:t>
            </a:r>
            <a:r>
              <a:rPr lang="sr-Cyrl-RS" sz="2800" b="1" dirty="0" smtClean="0">
                <a:latin typeface="Times New Roman" pitchFamily="18" charset="0"/>
              </a:rPr>
              <a:t>бројним биохемијским и метаболичким процесима, </a:t>
            </a:r>
            <a:r>
              <a:rPr lang="en-US" sz="2800" b="1" dirty="0" err="1" smtClean="0">
                <a:latin typeface="Times New Roman" pitchFamily="18" charset="0"/>
              </a:rPr>
              <a:t>битан</a:t>
            </a:r>
            <a:r>
              <a:rPr lang="en-US" sz="2800" b="1" dirty="0" smtClean="0">
                <a:latin typeface="Times New Roman" pitchFamily="18" charset="0"/>
              </a:rPr>
              <a:t> </a:t>
            </a:r>
            <a:r>
              <a:rPr lang="sr-Cyrl-RS" sz="2800" b="1" dirty="0" smtClean="0">
                <a:latin typeface="Times New Roman" pitchFamily="18" charset="0"/>
              </a:rPr>
              <a:t>је </a:t>
            </a:r>
            <a:r>
              <a:rPr lang="en-US" sz="2800" b="1" dirty="0" err="1" smtClean="0">
                <a:latin typeface="Times New Roman" pitchFamily="18" charset="0"/>
              </a:rPr>
              <a:t>за</a:t>
            </a:r>
            <a:r>
              <a:rPr lang="en-US" sz="2800" b="1" dirty="0" smtClean="0">
                <a:latin typeface="Times New Roman" pitchFamily="18" charset="0"/>
              </a:rPr>
              <a:t> </a:t>
            </a:r>
            <a:r>
              <a:rPr lang="en-US" sz="2800" b="1" dirty="0" err="1">
                <a:latin typeface="Times New Roman" pitchFamily="18" charset="0"/>
              </a:rPr>
              <a:t>раст</a:t>
            </a:r>
            <a:r>
              <a:rPr lang="en-US" sz="2800" b="1" dirty="0">
                <a:latin typeface="Times New Roman" pitchFamily="18" charset="0"/>
              </a:rPr>
              <a:t> и </a:t>
            </a:r>
            <a:r>
              <a:rPr lang="en-US" sz="2800" b="1" dirty="0" err="1">
                <a:latin typeface="Times New Roman" pitchFamily="18" charset="0"/>
              </a:rPr>
              <a:t>развој</a:t>
            </a:r>
            <a:r>
              <a:rPr lang="en-US" sz="2800" b="1" dirty="0">
                <a:latin typeface="Times New Roman" pitchFamily="18" charset="0"/>
              </a:rPr>
              <a:t> </a:t>
            </a:r>
            <a:r>
              <a:rPr lang="en-US" sz="2800" b="1" dirty="0" err="1">
                <a:latin typeface="Times New Roman" pitchFamily="18" charset="0"/>
              </a:rPr>
              <a:t>организма</a:t>
            </a:r>
            <a:r>
              <a:rPr lang="en-US" sz="2800" b="1" dirty="0">
                <a:latin typeface="Times New Roman" pitchFamily="18" charset="0"/>
              </a:rPr>
              <a:t>. </a:t>
            </a:r>
          </a:p>
          <a:p>
            <a:pPr algn="just" eaLnBrk="0" hangingPunct="0"/>
            <a:endParaRPr lang="en-US" sz="2800" b="1" dirty="0">
              <a:latin typeface="Times New Roman" pitchFamily="18" charset="0"/>
            </a:endParaRPr>
          </a:p>
          <a:p>
            <a:pPr lvl="1" algn="just" eaLnBrk="0" hangingPunct="0"/>
            <a:r>
              <a:rPr lang="en-US" sz="2800" dirty="0">
                <a:latin typeface="Symbol" pitchFamily="18" charset="2"/>
                <a:cs typeface="Times New Roman" pitchFamily="18" charset="0"/>
              </a:rPr>
              <a:t>·	</a:t>
            </a:r>
            <a:r>
              <a:rPr lang="sr-Cyrl-RS" sz="2800" b="1" dirty="0" smtClean="0">
                <a:latin typeface="Times New Roman" pitchFamily="18" charset="0"/>
              </a:rPr>
              <a:t>саставни је део металоензима</a:t>
            </a:r>
            <a:endParaRPr lang="en-US" sz="2800" b="1" dirty="0">
              <a:latin typeface="Times New Roman" pitchFamily="18" charset="0"/>
            </a:endParaRPr>
          </a:p>
          <a:p>
            <a:pPr lvl="1" eaLnBrk="0" hangingPunct="0"/>
            <a:r>
              <a:rPr lang="de-DE" sz="2800" dirty="0">
                <a:latin typeface="Symbol" pitchFamily="18" charset="2"/>
                <a:cs typeface="Times New Roman" pitchFamily="18" charset="0"/>
              </a:rPr>
              <a:t>·	</a:t>
            </a:r>
            <a:r>
              <a:rPr lang="de-DE" sz="2800" b="1" dirty="0">
                <a:latin typeface="Times New Roman" pitchFamily="18" charset="0"/>
              </a:rPr>
              <a:t>стабилност структура ДНК, РНК и рибозома</a:t>
            </a:r>
          </a:p>
          <a:p>
            <a:pPr lvl="1" eaLnBrk="0" hangingPunct="0"/>
            <a:r>
              <a:rPr lang="de-DE" sz="2800" dirty="0">
                <a:latin typeface="Symbol" pitchFamily="18" charset="2"/>
                <a:cs typeface="Times New Roman" pitchFamily="18" charset="0"/>
              </a:rPr>
              <a:t>·	</a:t>
            </a:r>
            <a:r>
              <a:rPr lang="de-DE" sz="2800" b="1" dirty="0">
                <a:latin typeface="Times New Roman" pitchFamily="18" charset="0"/>
              </a:rPr>
              <a:t>транспорт кисеоника</a:t>
            </a:r>
          </a:p>
          <a:p>
            <a:pPr lvl="1" eaLnBrk="0" hangingPunct="0"/>
            <a:r>
              <a:rPr lang="de-DE" sz="2800" dirty="0">
                <a:latin typeface="Symbol" pitchFamily="18" charset="2"/>
                <a:cs typeface="Times New Roman" pitchFamily="18" charset="0"/>
              </a:rPr>
              <a:t>·	</a:t>
            </a:r>
            <a:r>
              <a:rPr lang="de-DE" sz="2800" b="1" dirty="0">
                <a:latin typeface="Times New Roman" pitchFamily="18" charset="0"/>
              </a:rPr>
              <a:t>заштиту од слободних радикала (</a:t>
            </a:r>
            <a:r>
              <a:rPr lang="de-DE" sz="2800" b="1" i="1" dirty="0">
                <a:latin typeface="Times New Roman" pitchFamily="18" charset="0"/>
              </a:rPr>
              <a:t>антиоксиданс</a:t>
            </a:r>
            <a:r>
              <a:rPr lang="de-DE" sz="2800" b="1" dirty="0">
                <a:latin typeface="Times New Roman" pitchFamily="18" charset="0"/>
              </a:rPr>
              <a:t>)</a:t>
            </a:r>
          </a:p>
          <a:p>
            <a:pPr lvl="1" eaLnBrk="0" hangingPunct="0"/>
            <a:r>
              <a:rPr lang="de-DE" sz="2800" dirty="0">
                <a:latin typeface="Symbol" pitchFamily="18" charset="2"/>
                <a:cs typeface="Times New Roman" pitchFamily="18" charset="0"/>
              </a:rPr>
              <a:t>·	</a:t>
            </a:r>
            <a:r>
              <a:rPr lang="de-DE" sz="2800" b="1" dirty="0">
                <a:latin typeface="Times New Roman" pitchFamily="18" charset="0"/>
              </a:rPr>
              <a:t>с</a:t>
            </a:r>
            <a:r>
              <a:rPr lang="sr-Cyrl-CS" sz="2800" b="1" dirty="0">
                <a:latin typeface="Times New Roman" pitchFamily="18" charset="0"/>
              </a:rPr>
              <a:t>т</a:t>
            </a:r>
            <a:r>
              <a:rPr lang="de-DE" sz="2800" b="1" dirty="0">
                <a:latin typeface="Times New Roman" pitchFamily="18" charset="0"/>
              </a:rPr>
              <a:t>абилност имуног система</a:t>
            </a:r>
            <a:endParaRPr lang="de-DE" sz="3200" b="1" dirty="0">
              <a:latin typeface="Times New Roman" pitchFamily="18" charset="0"/>
            </a:endParaRPr>
          </a:p>
        </p:txBody>
      </p:sp>
    </p:spTree>
  </p:cSld>
  <p:clrMapOvr>
    <a:masterClrMapping/>
  </p:clrMapOvr>
  <p:transition advTm="25448"/>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685800" y="1306513"/>
            <a:ext cx="7848600" cy="5033962"/>
          </a:xfrm>
          <a:prstGeom prst="rect">
            <a:avLst/>
          </a:prstGeom>
          <a:noFill/>
          <a:ln w="9525">
            <a:noFill/>
            <a:miter lim="800000"/>
            <a:headEnd/>
            <a:tailEnd/>
          </a:ln>
          <a:effectLst/>
        </p:spPr>
        <p:txBody>
          <a:bodyPr>
            <a:spAutoFit/>
          </a:bodyPr>
          <a:lstStyle/>
          <a:p>
            <a:pPr algn="just" eaLnBrk="0" hangingPunct="0"/>
            <a:r>
              <a:rPr lang="en-US" sz="2800" b="1">
                <a:latin typeface="Times New Roman" pitchFamily="18" charset="0"/>
              </a:rPr>
              <a:t>ЦИНК -</a:t>
            </a:r>
            <a:r>
              <a:rPr lang="en-US" sz="2800" b="1" i="1">
                <a:latin typeface="Times New Roman" pitchFamily="18" charset="0"/>
              </a:rPr>
              <a:t>Биланс цинка и потребан унос</a:t>
            </a:r>
          </a:p>
          <a:p>
            <a:pPr algn="just" eaLnBrk="0" hangingPunct="0"/>
            <a:endParaRPr lang="nl-NL" sz="2800" b="1">
              <a:latin typeface="Times New Roman" pitchFamily="18" charset="0"/>
            </a:endParaRPr>
          </a:p>
          <a:p>
            <a:pPr algn="just" eaLnBrk="0" hangingPunct="0"/>
            <a:r>
              <a:rPr lang="nl-NL" sz="2800" b="1">
                <a:latin typeface="Times New Roman" pitchFamily="18" charset="0"/>
              </a:rPr>
              <a:t>ГЛАВНИ ИЗВОР</a:t>
            </a:r>
          </a:p>
          <a:p>
            <a:pPr algn="just" eaLnBrk="0" hangingPunct="0"/>
            <a:endParaRPr lang="nl-NL" b="1">
              <a:latin typeface="Times New Roman" pitchFamily="18" charset="0"/>
            </a:endParaRPr>
          </a:p>
          <a:p>
            <a:pPr lvl="2" algn="just" eaLnBrk="0" hangingPunct="0"/>
            <a:r>
              <a:rPr lang="nl-NL" sz="2800">
                <a:latin typeface="Symbol" pitchFamily="18" charset="2"/>
                <a:cs typeface="Times New Roman" pitchFamily="18" charset="0"/>
              </a:rPr>
              <a:t>·	</a:t>
            </a:r>
            <a:r>
              <a:rPr lang="nl-NL" sz="2800" b="1" i="1">
                <a:latin typeface="Times New Roman" pitchFamily="18" charset="0"/>
              </a:rPr>
              <a:t>Намирнице животињског порекла</a:t>
            </a:r>
          </a:p>
          <a:p>
            <a:pPr algn="just" eaLnBrk="0" hangingPunct="0"/>
            <a:endParaRPr lang="nl-NL" b="1">
              <a:latin typeface="Times New Roman" pitchFamily="18" charset="0"/>
            </a:endParaRPr>
          </a:p>
          <a:p>
            <a:pPr lvl="3" algn="just" eaLnBrk="0" hangingPunct="0"/>
            <a:r>
              <a:rPr lang="nl-NL" sz="2800">
                <a:latin typeface="Wingdings" pitchFamily="2" charset="2"/>
                <a:cs typeface="Times New Roman" pitchFamily="18" charset="0"/>
              </a:rPr>
              <a:t>Ø	</a:t>
            </a:r>
            <a:r>
              <a:rPr lang="en-US" sz="2800" b="1">
                <a:latin typeface="Times New Roman" pitchFamily="18" charset="0"/>
              </a:rPr>
              <a:t>месо, риба, јаја и производи од меса</a:t>
            </a:r>
          </a:p>
          <a:p>
            <a:pPr lvl="3" eaLnBrk="0" hangingPunct="0"/>
            <a:r>
              <a:rPr lang="en-US" sz="2800">
                <a:latin typeface="Wingdings" pitchFamily="2" charset="2"/>
                <a:cs typeface="Times New Roman" pitchFamily="18" charset="0"/>
              </a:rPr>
              <a:t>Ø	</a:t>
            </a:r>
            <a:r>
              <a:rPr lang="en-US" sz="2800" b="1">
                <a:latin typeface="Times New Roman" pitchFamily="18" charset="0"/>
              </a:rPr>
              <a:t>млеко и призводи од млека</a:t>
            </a:r>
          </a:p>
          <a:p>
            <a:pPr algn="just" eaLnBrk="0" hangingPunct="0"/>
            <a:endParaRPr lang="en-US" b="1">
              <a:latin typeface="Times New Roman" pitchFamily="18" charset="0"/>
            </a:endParaRPr>
          </a:p>
          <a:p>
            <a:pPr lvl="2" algn="just" eaLnBrk="0" hangingPunct="0"/>
            <a:r>
              <a:rPr lang="en-US" sz="2800">
                <a:latin typeface="Symbol" pitchFamily="18" charset="2"/>
                <a:cs typeface="Times New Roman" pitchFamily="18" charset="0"/>
              </a:rPr>
              <a:t>·	</a:t>
            </a:r>
            <a:r>
              <a:rPr lang="en-US" sz="2800" b="1" i="1">
                <a:latin typeface="Times New Roman" pitchFamily="18" charset="0"/>
              </a:rPr>
              <a:t>Намирнице биљног порекла</a:t>
            </a:r>
          </a:p>
          <a:p>
            <a:pPr algn="just" eaLnBrk="0" hangingPunct="0"/>
            <a:endParaRPr lang="en-US" b="1">
              <a:latin typeface="Times New Roman" pitchFamily="18" charset="0"/>
            </a:endParaRPr>
          </a:p>
          <a:p>
            <a:pPr lvl="3" algn="just" eaLnBrk="0" hangingPunct="0"/>
            <a:r>
              <a:rPr lang="nl-NL" sz="2800">
                <a:latin typeface="Wingdings" pitchFamily="2" charset="2"/>
                <a:cs typeface="Times New Roman" pitchFamily="18" charset="0"/>
              </a:rPr>
              <a:t>Ø	</a:t>
            </a:r>
            <a:r>
              <a:rPr lang="nl-NL" sz="2800" b="1">
                <a:latin typeface="Times New Roman" pitchFamily="18" charset="0"/>
              </a:rPr>
              <a:t>цереалије (</a:t>
            </a:r>
            <a:r>
              <a:rPr lang="nl-NL" sz="2800" b="1" i="1">
                <a:latin typeface="Times New Roman" pitchFamily="18" charset="0"/>
              </a:rPr>
              <a:t>највише га има у спољашњој опни</a:t>
            </a:r>
            <a:r>
              <a:rPr lang="nl-NL" sz="2800" b="1">
                <a:latin typeface="Times New Roman" pitchFamily="18" charset="0"/>
              </a:rPr>
              <a:t>)</a:t>
            </a:r>
          </a:p>
        </p:txBody>
      </p:sp>
    </p:spTree>
  </p:cSld>
  <p:clrMapOvr>
    <a:masterClrMapping/>
  </p:clrMapOvr>
  <p:transition advTm="19048"/>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3"/>
          <p:cNvSpPr txBox="1">
            <a:spLocks noChangeArrowheads="1"/>
          </p:cNvSpPr>
          <p:nvPr/>
        </p:nvSpPr>
        <p:spPr bwMode="auto">
          <a:xfrm>
            <a:off x="685800" y="1306513"/>
            <a:ext cx="7848600" cy="5154612"/>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ЦИНК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цинка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de-DE" sz="2400" b="1" dirty="0">
              <a:latin typeface="Times New Roman" pitchFamily="18" charset="0"/>
            </a:endParaRPr>
          </a:p>
          <a:p>
            <a:pPr algn="just" eaLnBrk="0" hangingPunct="0"/>
            <a:r>
              <a:rPr lang="de-DE" sz="2800" b="1" dirty="0">
                <a:latin typeface="Times New Roman" pitchFamily="18" charset="0"/>
              </a:rPr>
              <a:t>ДНЕВНЕ ПОТРЕБЕ</a:t>
            </a:r>
          </a:p>
          <a:p>
            <a:pPr algn="just" eaLnBrk="0" hangingPunct="0"/>
            <a:endParaRPr lang="de-DE" sz="2800" b="1" dirty="0">
              <a:latin typeface="Times New Roman" pitchFamily="18" charset="0"/>
            </a:endParaRPr>
          </a:p>
          <a:p>
            <a:pPr algn="just" eaLnBrk="0" hangingPunct="0"/>
            <a:r>
              <a:rPr lang="en-US" sz="2800" b="1" i="1" dirty="0" err="1">
                <a:latin typeface="Times New Roman" pitchFamily="18" charset="0"/>
              </a:rPr>
              <a:t>Препоручен</a:t>
            </a:r>
            <a:r>
              <a:rPr lang="en-US" sz="2800" b="1" i="1" dirty="0">
                <a:latin typeface="Times New Roman" pitchFamily="18" charset="0"/>
              </a:rPr>
              <a:t> </a:t>
            </a:r>
            <a:r>
              <a:rPr lang="en-US" sz="2800" b="1" i="1" dirty="0" err="1">
                <a:latin typeface="Times New Roman" pitchFamily="18" charset="0"/>
              </a:rPr>
              <a:t>унос</a:t>
            </a:r>
            <a:r>
              <a:rPr lang="en-US" sz="2800" b="1" i="1" dirty="0">
                <a:latin typeface="Times New Roman" pitchFamily="18" charset="0"/>
              </a:rPr>
              <a:t> </a:t>
            </a:r>
            <a:r>
              <a:rPr lang="en-US" sz="2800" b="1" i="1" dirty="0" err="1">
                <a:latin typeface="Times New Roman" pitchFamily="18" charset="0"/>
              </a:rPr>
              <a:t>према</a:t>
            </a:r>
            <a:r>
              <a:rPr lang="en-US" sz="2800" b="1" i="1" dirty="0">
                <a:latin typeface="Times New Roman" pitchFamily="18" charset="0"/>
              </a:rPr>
              <a:t> </a:t>
            </a:r>
            <a:r>
              <a:rPr lang="sr-Latn-RS" sz="2800" b="1" i="1" dirty="0" smtClean="0">
                <a:latin typeface="Times New Roman" pitchFamily="18" charset="0"/>
              </a:rPr>
              <a:t>RDA</a:t>
            </a:r>
            <a:r>
              <a:rPr lang="en-US" sz="2800" b="1" i="1" dirty="0" smtClean="0">
                <a:latin typeface="Times New Roman" pitchFamily="18" charset="0"/>
              </a:rPr>
              <a:t> </a:t>
            </a:r>
            <a:r>
              <a:rPr lang="en-US" sz="2800" b="1" i="1" dirty="0" err="1">
                <a:latin typeface="Times New Roman" pitchFamily="18" charset="0"/>
              </a:rPr>
              <a:t>стандардима</a:t>
            </a:r>
            <a:r>
              <a:rPr lang="en-US" sz="2800" b="1" i="1" dirty="0">
                <a:latin typeface="Times New Roman" pitchFamily="18" charset="0"/>
              </a:rPr>
              <a:t> </a:t>
            </a:r>
          </a:p>
          <a:p>
            <a:pPr algn="just" eaLnBrk="0" hangingPunct="0"/>
            <a:endParaRPr lang="en-US" sz="2800" b="1" dirty="0">
              <a:latin typeface="Times New Roman" pitchFamily="18" charset="0"/>
            </a:endParaRPr>
          </a:p>
          <a:p>
            <a:pPr lvl="2" algn="just" eaLnBrk="0" hangingPunct="0"/>
            <a:r>
              <a:rPr lang="en-US" sz="2800" dirty="0">
                <a:latin typeface="Symbol" pitchFamily="18" charset="2"/>
                <a:cs typeface="Times New Roman" pitchFamily="18" charset="0"/>
              </a:rPr>
              <a:t>·	</a:t>
            </a:r>
            <a:r>
              <a:rPr lang="en-US" sz="2800" b="1" dirty="0" smtClean="0">
                <a:latin typeface="Times New Roman" pitchFamily="18" charset="0"/>
              </a:rPr>
              <a:t>1</a:t>
            </a:r>
            <a:r>
              <a:rPr lang="sr-Cyrl-RS" sz="2800" b="1" dirty="0" smtClean="0">
                <a:latin typeface="Times New Roman" pitchFamily="18" charset="0"/>
              </a:rPr>
              <a:t>1</a:t>
            </a:r>
            <a:r>
              <a:rPr lang="en-US" sz="2800" b="1" dirty="0" smtClean="0">
                <a:latin typeface="Times New Roman" pitchFamily="18" charset="0"/>
              </a:rPr>
              <a:t> </a:t>
            </a:r>
            <a:r>
              <a:rPr lang="sr-Latn-RS" sz="2800" b="1" dirty="0">
                <a:latin typeface="Times New Roman" pitchFamily="18" charset="0"/>
              </a:rPr>
              <a:t>mg</a:t>
            </a:r>
            <a:r>
              <a:rPr lang="en-US" sz="2800" b="1" dirty="0" smtClean="0">
                <a:latin typeface="Times New Roman" pitchFamily="18" charset="0"/>
              </a:rPr>
              <a:t> </a:t>
            </a:r>
            <a:r>
              <a:rPr lang="en-US" sz="2800" b="1" dirty="0" err="1">
                <a:latin typeface="Times New Roman" pitchFamily="18" charset="0"/>
              </a:rPr>
              <a:t>одрасли</a:t>
            </a:r>
            <a:r>
              <a:rPr lang="en-US" sz="2800" b="1" dirty="0">
                <a:latin typeface="Times New Roman" pitchFamily="18" charset="0"/>
              </a:rPr>
              <a:t> </a:t>
            </a:r>
            <a:r>
              <a:rPr lang="en-US" sz="2800" b="1" dirty="0" err="1">
                <a:latin typeface="Times New Roman" pitchFamily="18" charset="0"/>
              </a:rPr>
              <a:t>мушкарци</a:t>
            </a:r>
            <a:endParaRPr lang="en-US" sz="2800" b="1" dirty="0">
              <a:latin typeface="Times New Roman" pitchFamily="18" charset="0"/>
            </a:endParaRPr>
          </a:p>
          <a:p>
            <a:pPr lvl="2" eaLnBrk="0" hangingPunct="0"/>
            <a:r>
              <a:rPr lang="nl-NL" sz="2800" dirty="0">
                <a:latin typeface="Symbol" pitchFamily="18" charset="2"/>
                <a:cs typeface="Times New Roman" pitchFamily="18" charset="0"/>
              </a:rPr>
              <a:t>·	</a:t>
            </a:r>
            <a:r>
              <a:rPr lang="sr-Cyrl-RS" sz="2800" b="1" dirty="0" smtClean="0">
                <a:latin typeface="Times New Roman" pitchFamily="18" charset="0"/>
              </a:rPr>
              <a:t>8</a:t>
            </a:r>
            <a:r>
              <a:rPr lang="nl-NL" sz="2800" b="1" dirty="0" smtClean="0">
                <a:latin typeface="Times New Roman" pitchFamily="18" charset="0"/>
              </a:rPr>
              <a:t> </a:t>
            </a:r>
            <a:r>
              <a:rPr lang="sr-Latn-RS" sz="2800" b="1" dirty="0">
                <a:latin typeface="Times New Roman" pitchFamily="18" charset="0"/>
              </a:rPr>
              <a:t>mg</a:t>
            </a:r>
            <a:r>
              <a:rPr lang="nl-NL" sz="2800" b="1" dirty="0" smtClean="0">
                <a:latin typeface="Times New Roman" pitchFamily="18" charset="0"/>
              </a:rPr>
              <a:t> </a:t>
            </a:r>
            <a:r>
              <a:rPr lang="nl-NL" sz="2800" b="1" dirty="0">
                <a:latin typeface="Times New Roman" pitchFamily="18" charset="0"/>
              </a:rPr>
              <a:t>одрасле жене</a:t>
            </a:r>
          </a:p>
          <a:p>
            <a:pPr algn="just" eaLnBrk="0" hangingPunct="0"/>
            <a:endParaRPr lang="nl-NL" sz="2800" b="1" dirty="0">
              <a:latin typeface="Times New Roman" pitchFamily="18" charset="0"/>
            </a:endParaRPr>
          </a:p>
          <a:p>
            <a:pPr algn="just" eaLnBrk="0" hangingPunct="0"/>
            <a:r>
              <a:rPr lang="nl-NL" sz="2800" b="1" dirty="0">
                <a:latin typeface="Times New Roman" pitchFamily="18" charset="0"/>
              </a:rPr>
              <a:t>У нашој земљи дневни унос цинка храном код одрасле особе износи 8-10 </a:t>
            </a:r>
            <a:r>
              <a:rPr lang="sr-Latn-RS" sz="2800" b="1" dirty="0">
                <a:latin typeface="Times New Roman" pitchFamily="18" charset="0"/>
              </a:rPr>
              <a:t>mg</a:t>
            </a:r>
            <a:r>
              <a:rPr lang="nl-NL" sz="2800" b="1" dirty="0" smtClean="0">
                <a:latin typeface="Times New Roman" pitchFamily="18" charset="0"/>
              </a:rPr>
              <a:t> </a:t>
            </a:r>
            <a:r>
              <a:rPr lang="nl-NL" sz="2800" b="1" dirty="0">
                <a:latin typeface="Times New Roman" pitchFamily="18" charset="0"/>
              </a:rPr>
              <a:t>по становнику, што се сматра </a:t>
            </a:r>
            <a:r>
              <a:rPr lang="nl-NL" sz="2800" b="1" dirty="0" smtClean="0">
                <a:latin typeface="Times New Roman" pitchFamily="18" charset="0"/>
              </a:rPr>
              <a:t>недовољним.</a:t>
            </a:r>
            <a:endParaRPr lang="nl-NL" sz="2800" b="1" dirty="0">
              <a:latin typeface="Times New Roman" pitchFamily="18" charset="0"/>
            </a:endParaRPr>
          </a:p>
        </p:txBody>
      </p:sp>
    </p:spTree>
  </p:cSld>
  <p:clrMapOvr>
    <a:masterClrMapping/>
  </p:clrMapOvr>
  <p:transition advTm="9905"/>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685800" y="620713"/>
            <a:ext cx="7848600" cy="5643562"/>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ЦИНК И ЗДРАВЉЕ</a:t>
            </a:r>
            <a:endParaRPr lang="en-US" sz="2800" b="1" i="1" dirty="0">
              <a:latin typeface="Times New Roman" pitchFamily="18" charset="0"/>
            </a:endParaRPr>
          </a:p>
          <a:p>
            <a:pPr algn="just" eaLnBrk="0" hangingPunct="0"/>
            <a:endParaRPr lang="en-US" sz="2800" b="1" i="1" dirty="0">
              <a:latin typeface="Times New Roman" pitchFamily="18" charset="0"/>
            </a:endParaRPr>
          </a:p>
          <a:p>
            <a:pPr algn="just" eaLnBrk="0" hangingPunct="0"/>
            <a:r>
              <a:rPr lang="en-US" sz="2800" b="1" i="1" dirty="0" err="1">
                <a:latin typeface="Times New Roman" pitchFamily="18" charset="0"/>
              </a:rPr>
              <a:t>Дефицит</a:t>
            </a:r>
            <a:endParaRPr lang="en-US" sz="2800" b="1" i="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Недостатак</a:t>
            </a:r>
            <a:r>
              <a:rPr lang="en-US" sz="2800" b="1" dirty="0">
                <a:latin typeface="Times New Roman" pitchFamily="18" charset="0"/>
              </a:rPr>
              <a:t> </a:t>
            </a:r>
            <a:r>
              <a:rPr lang="en-US" sz="2800" b="1" dirty="0" err="1">
                <a:latin typeface="Times New Roman" pitchFamily="18" charset="0"/>
              </a:rPr>
              <a:t>цинка</a:t>
            </a:r>
            <a:r>
              <a:rPr lang="en-US" sz="2800" b="1" dirty="0">
                <a:latin typeface="Times New Roman" pitchFamily="18" charset="0"/>
              </a:rPr>
              <a:t> </a:t>
            </a:r>
            <a:r>
              <a:rPr lang="en-US" sz="2800" b="1" dirty="0" err="1">
                <a:latin typeface="Times New Roman" pitchFamily="18" charset="0"/>
              </a:rPr>
              <a:t>може</a:t>
            </a:r>
            <a:r>
              <a:rPr lang="en-US" sz="2800" b="1" dirty="0">
                <a:latin typeface="Times New Roman" pitchFamily="18" charset="0"/>
              </a:rPr>
              <a:t> </a:t>
            </a:r>
            <a:r>
              <a:rPr lang="en-US" sz="2800" b="1" dirty="0" err="1">
                <a:latin typeface="Times New Roman" pitchFamily="18" charset="0"/>
              </a:rPr>
              <a:t>да</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јави</a:t>
            </a:r>
            <a:r>
              <a:rPr lang="en-US" sz="2800" b="1" dirty="0">
                <a:latin typeface="Times New Roman" pitchFamily="18" charset="0"/>
              </a:rPr>
              <a:t> </a:t>
            </a:r>
            <a:r>
              <a:rPr lang="en-US" sz="2800" b="1" dirty="0" err="1">
                <a:latin typeface="Times New Roman" pitchFamily="18" charset="0"/>
              </a:rPr>
              <a:t>када</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исхрана</a:t>
            </a:r>
            <a:r>
              <a:rPr lang="en-US" sz="2800" b="1" dirty="0">
                <a:latin typeface="Times New Roman" pitchFamily="18" charset="0"/>
              </a:rPr>
              <a:t> </a:t>
            </a:r>
            <a:r>
              <a:rPr lang="en-US" sz="2800" b="1" dirty="0" err="1">
                <a:latin typeface="Times New Roman" pitchFamily="18" charset="0"/>
              </a:rPr>
              <a:t>богата</a:t>
            </a:r>
            <a:r>
              <a:rPr lang="en-US" sz="2800" b="1" dirty="0">
                <a:latin typeface="Times New Roman" pitchFamily="18" charset="0"/>
              </a:rPr>
              <a:t> </a:t>
            </a:r>
            <a:r>
              <a:rPr lang="en-US" sz="2800" b="1" dirty="0" err="1">
                <a:latin typeface="Times New Roman" pitchFamily="18" charset="0"/>
              </a:rPr>
              <a:t>фитатима</a:t>
            </a:r>
            <a:r>
              <a:rPr lang="en-US" sz="2800" b="1" dirty="0">
                <a:latin typeface="Times New Roman" pitchFamily="18" charset="0"/>
              </a:rPr>
              <a:t>, </a:t>
            </a:r>
            <a:r>
              <a:rPr lang="en-US" sz="2800" b="1" dirty="0" err="1">
                <a:latin typeface="Times New Roman" pitchFamily="18" charset="0"/>
              </a:rPr>
              <a:t>јер</a:t>
            </a:r>
            <a:r>
              <a:rPr lang="en-US" sz="2800" b="1" dirty="0">
                <a:latin typeface="Times New Roman" pitchFamily="18" charset="0"/>
              </a:rPr>
              <a:t> </a:t>
            </a:r>
            <a:r>
              <a:rPr lang="en-US" sz="2800" b="1" dirty="0" err="1">
                <a:latin typeface="Times New Roman" pitchFamily="18" charset="0"/>
              </a:rPr>
              <a:t>они</a:t>
            </a:r>
            <a:r>
              <a:rPr lang="en-US" sz="2800" b="1" dirty="0">
                <a:latin typeface="Times New Roman" pitchFamily="18" charset="0"/>
              </a:rPr>
              <a:t> </a:t>
            </a:r>
            <a:r>
              <a:rPr lang="en-US" sz="2800" b="1" dirty="0" err="1">
                <a:latin typeface="Times New Roman" pitchFamily="18" charset="0"/>
              </a:rPr>
              <a:t>ометају</a:t>
            </a:r>
            <a:r>
              <a:rPr lang="en-US" sz="2800" b="1" dirty="0">
                <a:latin typeface="Times New Roman" pitchFamily="18" charset="0"/>
              </a:rPr>
              <a:t> </a:t>
            </a:r>
            <a:r>
              <a:rPr lang="en-US" sz="2800" b="1" dirty="0" err="1">
                <a:latin typeface="Times New Roman" pitchFamily="18" charset="0"/>
              </a:rPr>
              <a:t>апсорпцију</a:t>
            </a:r>
            <a:r>
              <a:rPr lang="en-US" sz="2800" b="1" dirty="0">
                <a:latin typeface="Times New Roman" pitchFamily="18" charset="0"/>
              </a:rPr>
              <a:t>. </a:t>
            </a:r>
            <a:r>
              <a:rPr lang="en-US" sz="2800" b="1" dirty="0" err="1">
                <a:latin typeface="Times New Roman" pitchFamily="18" charset="0"/>
              </a:rPr>
              <a:t>Повећан</a:t>
            </a:r>
            <a:r>
              <a:rPr lang="en-US" sz="2800" b="1" dirty="0">
                <a:latin typeface="Times New Roman" pitchFamily="18" charset="0"/>
              </a:rPr>
              <a:t> </a:t>
            </a:r>
            <a:r>
              <a:rPr lang="en-US" sz="2800" b="1" dirty="0" err="1">
                <a:latin typeface="Times New Roman" pitchFamily="18" charset="0"/>
              </a:rPr>
              <a:t>ризик</a:t>
            </a:r>
            <a:r>
              <a:rPr lang="en-US" sz="2800" b="1" dirty="0">
                <a:latin typeface="Times New Roman" pitchFamily="18" charset="0"/>
              </a:rPr>
              <a:t> </a:t>
            </a:r>
            <a:r>
              <a:rPr lang="en-US" sz="2800" b="1" dirty="0" err="1">
                <a:latin typeface="Times New Roman" pitchFamily="18" charset="0"/>
              </a:rPr>
              <a:t>за</a:t>
            </a:r>
            <a:r>
              <a:rPr lang="en-US" sz="2800" b="1" dirty="0">
                <a:latin typeface="Times New Roman" pitchFamily="18" charset="0"/>
              </a:rPr>
              <a:t> </a:t>
            </a:r>
            <a:r>
              <a:rPr lang="en-US" sz="2800" b="1" dirty="0" err="1">
                <a:latin typeface="Times New Roman" pitchFamily="18" charset="0"/>
              </a:rPr>
              <a:t>настанак</a:t>
            </a:r>
            <a:r>
              <a:rPr lang="en-US" sz="2800" b="1" dirty="0">
                <a:latin typeface="Times New Roman" pitchFamily="18" charset="0"/>
              </a:rPr>
              <a:t> </a:t>
            </a:r>
            <a:r>
              <a:rPr lang="en-US" sz="2800" b="1" dirty="0" err="1">
                <a:latin typeface="Times New Roman" pitchFamily="18" charset="0"/>
              </a:rPr>
              <a:t>дефицита</a:t>
            </a:r>
            <a:r>
              <a:rPr lang="en-US" sz="2800" b="1" dirty="0">
                <a:latin typeface="Times New Roman" pitchFamily="18" charset="0"/>
              </a:rPr>
              <a:t> </a:t>
            </a:r>
            <a:r>
              <a:rPr lang="en-US" sz="2800" b="1" dirty="0" err="1">
                <a:latin typeface="Times New Roman" pitchFamily="18" charset="0"/>
              </a:rPr>
              <a:t>имају</a:t>
            </a:r>
            <a:r>
              <a:rPr lang="en-US" sz="2800" b="1" dirty="0">
                <a:latin typeface="Times New Roman" pitchFamily="18" charset="0"/>
              </a:rPr>
              <a:t> </a:t>
            </a:r>
            <a:r>
              <a:rPr lang="en-US" sz="2800" b="1" dirty="0" err="1">
                <a:latin typeface="Times New Roman" pitchFamily="18" charset="0"/>
              </a:rPr>
              <a:t>вегетаријанци</a:t>
            </a:r>
            <a:r>
              <a:rPr lang="en-US" sz="2800" b="1" dirty="0">
                <a:latin typeface="Times New Roman" pitchFamily="18" charset="0"/>
              </a:rPr>
              <a:t>, </a:t>
            </a:r>
            <a:r>
              <a:rPr lang="en-US" sz="2800" b="1" dirty="0" err="1">
                <a:latin typeface="Times New Roman" pitchFamily="18" charset="0"/>
              </a:rPr>
              <a:t>стари</a:t>
            </a:r>
            <a:r>
              <a:rPr lang="en-US" sz="2800" b="1" dirty="0">
                <a:latin typeface="Times New Roman" pitchFamily="18" charset="0"/>
              </a:rPr>
              <a:t> и </a:t>
            </a:r>
            <a:r>
              <a:rPr lang="en-US" sz="2800" b="1" dirty="0" err="1">
                <a:latin typeface="Times New Roman" pitchFamily="18" charset="0"/>
              </a:rPr>
              <a:t>сиромашни</a:t>
            </a:r>
            <a:r>
              <a:rPr lang="en-US" sz="2800" b="1" dirty="0">
                <a:latin typeface="Times New Roman" pitchFamily="18" charset="0"/>
              </a:rPr>
              <a:t>.</a:t>
            </a: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Знаци</a:t>
            </a:r>
            <a:r>
              <a:rPr lang="en-US" sz="2800" b="1" dirty="0">
                <a:latin typeface="Times New Roman" pitchFamily="18" charset="0"/>
              </a:rPr>
              <a:t>: </a:t>
            </a:r>
            <a:r>
              <a:rPr lang="en-US" sz="2800" b="1" dirty="0" err="1">
                <a:latin typeface="Times New Roman" pitchFamily="18" charset="0"/>
              </a:rPr>
              <a:t>заостајање</a:t>
            </a:r>
            <a:r>
              <a:rPr lang="en-US" sz="2800" b="1" dirty="0">
                <a:latin typeface="Times New Roman" pitchFamily="18" charset="0"/>
              </a:rPr>
              <a:t> у </a:t>
            </a:r>
            <a:r>
              <a:rPr lang="en-US" sz="2800" b="1" dirty="0" err="1">
                <a:latin typeface="Times New Roman" pitchFamily="18" charset="0"/>
              </a:rPr>
              <a:t>расту</a:t>
            </a:r>
            <a:r>
              <a:rPr lang="en-US" sz="2800" b="1" dirty="0">
                <a:latin typeface="Times New Roman" pitchFamily="18" charset="0"/>
              </a:rPr>
              <a:t>, </a:t>
            </a:r>
            <a:r>
              <a:rPr lang="en-US" sz="2800" b="1" dirty="0" err="1">
                <a:latin typeface="Times New Roman" pitchFamily="18" charset="0"/>
              </a:rPr>
              <a:t>губитак</a:t>
            </a:r>
            <a:r>
              <a:rPr lang="en-US" sz="2800" b="1" dirty="0">
                <a:latin typeface="Times New Roman" pitchFamily="18" charset="0"/>
              </a:rPr>
              <a:t> </a:t>
            </a:r>
            <a:r>
              <a:rPr lang="en-US" sz="2800" b="1" dirty="0" err="1">
                <a:latin typeface="Times New Roman" pitchFamily="18" charset="0"/>
              </a:rPr>
              <a:t>апетита</a:t>
            </a:r>
            <a:r>
              <a:rPr lang="en-US" sz="2800" b="1" dirty="0">
                <a:latin typeface="Times New Roman" pitchFamily="18" charset="0"/>
              </a:rPr>
              <a:t>, </a:t>
            </a:r>
            <a:r>
              <a:rPr lang="en-US" sz="2800" b="1" dirty="0" err="1">
                <a:latin typeface="Times New Roman" pitchFamily="18" charset="0"/>
              </a:rPr>
              <a:t>промена</a:t>
            </a:r>
            <a:r>
              <a:rPr lang="en-US" sz="2800" b="1" dirty="0">
                <a:latin typeface="Times New Roman" pitchFamily="18" charset="0"/>
              </a:rPr>
              <a:t> </a:t>
            </a:r>
            <a:r>
              <a:rPr lang="en-US" sz="2800" b="1" dirty="0" err="1">
                <a:latin typeface="Times New Roman" pitchFamily="18" charset="0"/>
              </a:rPr>
              <a:t>укуса</a:t>
            </a:r>
            <a:r>
              <a:rPr lang="en-US" sz="2800" b="1" dirty="0">
                <a:latin typeface="Times New Roman" pitchFamily="18" charset="0"/>
              </a:rPr>
              <a:t>, </a:t>
            </a:r>
            <a:r>
              <a:rPr lang="en-US" sz="2800" b="1" dirty="0" err="1">
                <a:latin typeface="Times New Roman" pitchFamily="18" charset="0"/>
              </a:rPr>
              <a:t>губитак</a:t>
            </a:r>
            <a:r>
              <a:rPr lang="en-US" sz="2800" b="1" dirty="0">
                <a:latin typeface="Times New Roman" pitchFamily="18" charset="0"/>
              </a:rPr>
              <a:t> </a:t>
            </a:r>
            <a:r>
              <a:rPr lang="en-US" sz="2800" b="1" dirty="0" err="1">
                <a:latin typeface="Times New Roman" pitchFamily="18" charset="0"/>
              </a:rPr>
              <a:t>косе</a:t>
            </a:r>
            <a:r>
              <a:rPr lang="en-US" sz="2800" b="1" dirty="0">
                <a:latin typeface="Times New Roman" pitchFamily="18" charset="0"/>
              </a:rPr>
              <a:t>, </a:t>
            </a:r>
            <a:r>
              <a:rPr lang="en-US" sz="2800" b="1" dirty="0" err="1">
                <a:latin typeface="Times New Roman" pitchFamily="18" charset="0"/>
              </a:rPr>
              <a:t>пад</a:t>
            </a:r>
            <a:r>
              <a:rPr lang="en-US" sz="2800" b="1" dirty="0">
                <a:latin typeface="Times New Roman" pitchFamily="18" charset="0"/>
              </a:rPr>
              <a:t> </a:t>
            </a:r>
            <a:r>
              <a:rPr lang="en-US" sz="2800" b="1" dirty="0" err="1">
                <a:latin typeface="Times New Roman" pitchFamily="18" charset="0"/>
              </a:rPr>
              <a:t>имунитета</a:t>
            </a:r>
            <a:r>
              <a:rPr lang="en-US" sz="2800" b="1" dirty="0">
                <a:latin typeface="Times New Roman" pitchFamily="18" charset="0"/>
              </a:rPr>
              <a:t>, </a:t>
            </a:r>
            <a:r>
              <a:rPr lang="en-US" sz="2800" b="1" dirty="0" err="1">
                <a:latin typeface="Times New Roman" pitchFamily="18" charset="0"/>
              </a:rPr>
              <a:t>промене</a:t>
            </a:r>
            <a:r>
              <a:rPr lang="en-US" sz="2800" b="1" dirty="0">
                <a:latin typeface="Times New Roman" pitchFamily="18" charset="0"/>
              </a:rPr>
              <a:t> </a:t>
            </a:r>
            <a:r>
              <a:rPr lang="en-US" sz="2800" b="1" dirty="0" err="1">
                <a:latin typeface="Times New Roman" pitchFamily="18" charset="0"/>
              </a:rPr>
              <a:t>на</a:t>
            </a:r>
            <a:r>
              <a:rPr lang="en-US" sz="2800" b="1" dirty="0">
                <a:latin typeface="Times New Roman" pitchFamily="18" charset="0"/>
              </a:rPr>
              <a:t> </a:t>
            </a:r>
            <a:r>
              <a:rPr lang="en-US" sz="2800" b="1" dirty="0" err="1" smtClean="0">
                <a:latin typeface="Times New Roman" pitchFamily="18" charset="0"/>
              </a:rPr>
              <a:t>кожи</a:t>
            </a:r>
            <a:r>
              <a:rPr lang="sr-Cyrl-RS" sz="2800" b="1" dirty="0" smtClean="0">
                <a:latin typeface="Times New Roman" pitchFamily="18" charset="0"/>
              </a:rPr>
              <a:t>.</a:t>
            </a:r>
            <a:endParaRPr lang="en-US" sz="2800" b="1" dirty="0">
              <a:latin typeface="Times New Roman" pitchFamily="18" charset="0"/>
            </a:endParaRPr>
          </a:p>
        </p:txBody>
      </p:sp>
    </p:spTree>
  </p:cSld>
  <p:clrMapOvr>
    <a:masterClrMapping/>
  </p:clrMapOvr>
  <p:transition advTm="32000"/>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3"/>
          <p:cNvSpPr txBox="1">
            <a:spLocks noChangeArrowheads="1"/>
          </p:cNvSpPr>
          <p:nvPr/>
        </p:nvSpPr>
        <p:spPr bwMode="auto">
          <a:xfrm>
            <a:off x="539750" y="981075"/>
            <a:ext cx="7848600" cy="5201424"/>
          </a:xfrm>
          <a:prstGeom prst="rect">
            <a:avLst/>
          </a:prstGeom>
          <a:noFill/>
          <a:ln w="9525">
            <a:noFill/>
            <a:miter lim="800000"/>
            <a:headEnd/>
            <a:tailEnd/>
          </a:ln>
        </p:spPr>
        <p:txBody>
          <a:bodyPr>
            <a:spAutoFit/>
          </a:bodyPr>
          <a:lstStyle/>
          <a:p>
            <a:pPr algn="just" eaLnBrk="0" hangingPunct="0"/>
            <a:r>
              <a:rPr lang="en-US" sz="2800" b="1" dirty="0">
                <a:latin typeface="Times New Roman" pitchFamily="18" charset="0"/>
              </a:rPr>
              <a:t>ЦИНК И ЗДРАВЉЕ</a:t>
            </a:r>
            <a:endParaRPr lang="en-US" sz="2800" b="1" i="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a:latin typeface="Times New Roman" pitchFamily="18" charset="0"/>
              </a:rPr>
              <a:t> </a:t>
            </a:r>
          </a:p>
          <a:p>
            <a:pPr algn="just" eaLnBrk="0" hangingPunct="0"/>
            <a:r>
              <a:rPr lang="en-US" sz="2800" b="1" i="1" dirty="0" err="1">
                <a:latin typeface="Times New Roman" pitchFamily="18" charset="0"/>
              </a:rPr>
              <a:t>Токсичност</a:t>
            </a:r>
            <a:endParaRPr lang="en-US" sz="2800" b="1" i="1" dirty="0">
              <a:latin typeface="Times New Roman" pitchFamily="18" charset="0"/>
            </a:endParaRPr>
          </a:p>
          <a:p>
            <a:pPr algn="just" eaLnBrk="0" hangingPunct="0"/>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Токсични</a:t>
            </a:r>
            <a:r>
              <a:rPr lang="en-US" sz="2800" b="1" dirty="0">
                <a:latin typeface="Times New Roman" pitchFamily="18" charset="0"/>
              </a:rPr>
              <a:t> </a:t>
            </a:r>
            <a:r>
              <a:rPr lang="en-US" sz="2800" b="1" dirty="0" err="1">
                <a:latin typeface="Times New Roman" pitchFamily="18" charset="0"/>
              </a:rPr>
              <a:t>ефекти</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могу</a:t>
            </a:r>
            <a:r>
              <a:rPr lang="en-US" sz="2800" b="1" dirty="0">
                <a:latin typeface="Times New Roman" pitchFamily="18" charset="0"/>
              </a:rPr>
              <a:t> </a:t>
            </a:r>
            <a:r>
              <a:rPr lang="en-US" sz="2800" b="1" dirty="0" err="1">
                <a:latin typeface="Times New Roman" pitchFamily="18" charset="0"/>
              </a:rPr>
              <a:t>јавити</a:t>
            </a:r>
            <a:r>
              <a:rPr lang="en-US" sz="2800" b="1" dirty="0">
                <a:latin typeface="Times New Roman" pitchFamily="18" charset="0"/>
              </a:rPr>
              <a:t> </a:t>
            </a:r>
            <a:r>
              <a:rPr lang="en-US" sz="2800" b="1" dirty="0" err="1">
                <a:latin typeface="Times New Roman" pitchFamily="18" charset="0"/>
              </a:rPr>
              <a:t>код</a:t>
            </a:r>
            <a:r>
              <a:rPr lang="en-US" sz="2800" b="1" dirty="0">
                <a:latin typeface="Times New Roman" pitchFamily="18" charset="0"/>
              </a:rPr>
              <a:t> </a:t>
            </a:r>
            <a:r>
              <a:rPr lang="en-US" sz="2800" b="1" dirty="0" err="1">
                <a:latin typeface="Times New Roman" pitchFamily="18" charset="0"/>
              </a:rPr>
              <a:t>претераног</a:t>
            </a:r>
            <a:r>
              <a:rPr lang="en-US" sz="2800" b="1" dirty="0">
                <a:latin typeface="Times New Roman" pitchFamily="18" charset="0"/>
              </a:rPr>
              <a:t> </a:t>
            </a:r>
            <a:r>
              <a:rPr lang="en-US" sz="2800" b="1" dirty="0" err="1">
                <a:latin typeface="Times New Roman" pitchFamily="18" charset="0"/>
              </a:rPr>
              <a:t>уноса</a:t>
            </a:r>
            <a:r>
              <a:rPr lang="en-US" sz="2800" b="1" dirty="0">
                <a:latin typeface="Times New Roman" pitchFamily="18" charset="0"/>
              </a:rPr>
              <a:t> </a:t>
            </a:r>
            <a:r>
              <a:rPr lang="en-US" sz="2800" b="1" dirty="0" err="1">
                <a:latin typeface="Times New Roman" pitchFamily="18" charset="0"/>
              </a:rPr>
              <a:t>суплемената</a:t>
            </a:r>
            <a:r>
              <a:rPr lang="en-US" sz="2800" b="1" dirty="0">
                <a:latin typeface="Times New Roman" pitchFamily="18" charset="0"/>
              </a:rPr>
              <a:t> (</a:t>
            </a:r>
            <a:r>
              <a:rPr lang="en-US" sz="2800" b="1" i="1" dirty="0" err="1">
                <a:latin typeface="Times New Roman" pitchFamily="18" charset="0"/>
              </a:rPr>
              <a:t>више</a:t>
            </a:r>
            <a:r>
              <a:rPr lang="en-US" sz="2800" b="1" i="1" dirty="0">
                <a:latin typeface="Times New Roman" pitchFamily="18" charset="0"/>
              </a:rPr>
              <a:t> </a:t>
            </a:r>
            <a:r>
              <a:rPr lang="en-US" sz="2800" b="1" i="1" dirty="0" err="1">
                <a:latin typeface="Times New Roman" pitchFamily="18" charset="0"/>
              </a:rPr>
              <a:t>од</a:t>
            </a:r>
            <a:r>
              <a:rPr lang="en-US" sz="2800" b="1" i="1" dirty="0">
                <a:latin typeface="Times New Roman" pitchFamily="18" charset="0"/>
              </a:rPr>
              <a:t> 50-300 </a:t>
            </a:r>
            <a:r>
              <a:rPr lang="en-US" sz="2800" b="1" dirty="0">
                <a:latin typeface="Times New Roman" pitchFamily="18" charset="0"/>
              </a:rPr>
              <a:t>mg</a:t>
            </a:r>
            <a:r>
              <a:rPr lang="en-US" sz="2800" b="1" i="1" dirty="0">
                <a:latin typeface="Times New Roman" pitchFamily="18" charset="0"/>
              </a:rPr>
              <a:t> </a:t>
            </a:r>
            <a:r>
              <a:rPr lang="en-US" sz="2800" b="1" i="1" dirty="0" err="1">
                <a:latin typeface="Times New Roman" pitchFamily="18" charset="0"/>
              </a:rPr>
              <a:t>дневно</a:t>
            </a:r>
            <a:r>
              <a:rPr lang="en-US" sz="2800" b="1" dirty="0">
                <a:latin typeface="Times New Roman" pitchFamily="18" charset="0"/>
              </a:rPr>
              <a:t>).</a:t>
            </a: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Знаци</a:t>
            </a:r>
            <a:r>
              <a:rPr lang="en-US" sz="2800" b="1" dirty="0">
                <a:latin typeface="Times New Roman" pitchFamily="18" charset="0"/>
              </a:rPr>
              <a:t>: </a:t>
            </a:r>
            <a:r>
              <a:rPr lang="en-US" sz="2800" b="1" dirty="0" err="1">
                <a:latin typeface="Times New Roman" pitchFamily="18" charset="0"/>
              </a:rPr>
              <a:t>пад</a:t>
            </a:r>
            <a:r>
              <a:rPr lang="en-US" sz="2800" b="1" dirty="0">
                <a:latin typeface="Times New Roman" pitchFamily="18" charset="0"/>
              </a:rPr>
              <a:t> </a:t>
            </a:r>
            <a:r>
              <a:rPr lang="en-US" sz="2800" b="1" dirty="0" err="1">
                <a:latin typeface="Times New Roman" pitchFamily="18" charset="0"/>
              </a:rPr>
              <a:t>имунитета</a:t>
            </a:r>
            <a:r>
              <a:rPr lang="en-US" sz="2800" b="1" dirty="0">
                <a:latin typeface="Times New Roman" pitchFamily="18" charset="0"/>
              </a:rPr>
              <a:t>, </a:t>
            </a:r>
            <a:r>
              <a:rPr lang="en-US" sz="2800" b="1" dirty="0" err="1">
                <a:latin typeface="Times New Roman" pitchFamily="18" charset="0"/>
              </a:rPr>
              <a:t>пад</a:t>
            </a:r>
            <a:r>
              <a:rPr lang="en-US" sz="2800" b="1" dirty="0">
                <a:latin typeface="Times New Roman" pitchFamily="18" charset="0"/>
              </a:rPr>
              <a:t> HDL </a:t>
            </a:r>
            <a:r>
              <a:rPr lang="en-US" sz="2800" b="1" dirty="0" err="1" smtClean="0">
                <a:latin typeface="Times New Roman" pitchFamily="18" charset="0"/>
              </a:rPr>
              <a:t>холестерола</a:t>
            </a:r>
            <a:r>
              <a:rPr lang="sr-Cyrl-RS" sz="2800" b="1" dirty="0" smtClean="0">
                <a:latin typeface="Times New Roman" pitchFamily="18" charset="0"/>
              </a:rPr>
              <a:t>.</a:t>
            </a:r>
            <a:endParaRPr lang="en-US" sz="2800" b="1" dirty="0">
              <a:latin typeface="Times New Roman" pitchFamily="18" charset="0"/>
            </a:endParaRPr>
          </a:p>
          <a:p>
            <a:pPr algn="just" eaLnBrk="0" hangingPunct="0"/>
            <a:endParaRPr lang="de-DE" sz="2400" b="1" dirty="0">
              <a:latin typeface="Times New Roman" pitchFamily="18" charset="0"/>
            </a:endParaRPr>
          </a:p>
        </p:txBody>
      </p:sp>
    </p:spTree>
  </p:cSld>
  <p:clrMapOvr>
    <a:masterClrMapping/>
  </p:clrMapOvr>
  <p:transition advTm="12536"/>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685800" y="2357431"/>
            <a:ext cx="7848600" cy="2369880"/>
          </a:xfrm>
          <a:prstGeom prst="rect">
            <a:avLst/>
          </a:prstGeom>
          <a:noFill/>
          <a:ln w="9525">
            <a:noFill/>
            <a:miter lim="800000"/>
            <a:headEnd/>
            <a:tailEnd/>
          </a:ln>
          <a:effectLst/>
        </p:spPr>
        <p:txBody>
          <a:bodyPr wrap="square">
            <a:spAutoFit/>
          </a:bodyPr>
          <a:lstStyle/>
          <a:p>
            <a:pPr algn="just" eaLnBrk="0" hangingPunct="0"/>
            <a:r>
              <a:rPr lang="en-US" sz="3200" b="1" dirty="0">
                <a:latin typeface="Times New Roman" pitchFamily="18" charset="0"/>
              </a:rPr>
              <a:t>СЕЛЕН - </a:t>
            </a:r>
            <a:r>
              <a:rPr lang="en-US" sz="3200" b="1" dirty="0" err="1">
                <a:latin typeface="Times New Roman" pitchFamily="18" charset="0"/>
              </a:rPr>
              <a:t>з</a:t>
            </a:r>
            <a:r>
              <a:rPr lang="en-US" sz="3200" b="1" i="1" dirty="0" err="1">
                <a:latin typeface="Times New Roman" pitchFamily="18" charset="0"/>
              </a:rPr>
              <a:t>начај</a:t>
            </a:r>
            <a:endParaRPr lang="en-US" sz="2800" b="1" i="1" dirty="0">
              <a:latin typeface="Times New Roman" pitchFamily="18" charset="0"/>
            </a:endParaRPr>
          </a:p>
          <a:p>
            <a:pPr algn="just" eaLnBrk="0" hangingPunct="0"/>
            <a:endParaRPr lang="en-US" sz="2800" b="1" i="1" dirty="0">
              <a:latin typeface="Times New Roman" pitchFamily="18" charset="0"/>
            </a:endParaRPr>
          </a:p>
          <a:p>
            <a:pPr algn="just" eaLnBrk="0" hangingPunct="0"/>
            <a:r>
              <a:rPr lang="en-US" sz="3200" b="1" dirty="0" err="1">
                <a:latin typeface="Times New Roman" pitchFamily="18" charset="0"/>
              </a:rPr>
              <a:t>Највећи</a:t>
            </a:r>
            <a:r>
              <a:rPr lang="en-US" sz="3200" b="1" dirty="0">
                <a:latin typeface="Times New Roman" pitchFamily="18" charset="0"/>
              </a:rPr>
              <a:t> </a:t>
            </a:r>
            <a:r>
              <a:rPr lang="en-US" sz="3200" b="1" dirty="0" err="1">
                <a:latin typeface="Times New Roman" pitchFamily="18" charset="0"/>
              </a:rPr>
              <a:t>значај</a:t>
            </a:r>
            <a:r>
              <a:rPr lang="en-US" sz="3200" b="1" dirty="0">
                <a:latin typeface="Times New Roman" pitchFamily="18" charset="0"/>
              </a:rPr>
              <a:t> </a:t>
            </a:r>
            <a:r>
              <a:rPr lang="en-US" sz="3200" b="1" dirty="0" err="1">
                <a:latin typeface="Times New Roman" pitchFamily="18" charset="0"/>
              </a:rPr>
              <a:t>има</a:t>
            </a:r>
            <a:r>
              <a:rPr lang="en-US" sz="3200" b="1" dirty="0">
                <a:latin typeface="Times New Roman" pitchFamily="18" charset="0"/>
              </a:rPr>
              <a:t> </a:t>
            </a:r>
            <a:r>
              <a:rPr lang="en-US" sz="3200" b="1" dirty="0" err="1">
                <a:latin typeface="Times New Roman" pitchFamily="18" charset="0"/>
              </a:rPr>
              <a:t>као</a:t>
            </a:r>
            <a:r>
              <a:rPr lang="en-US" sz="3200" b="1" dirty="0">
                <a:latin typeface="Times New Roman" pitchFamily="18" charset="0"/>
              </a:rPr>
              <a:t> </a:t>
            </a:r>
            <a:r>
              <a:rPr lang="en-US" sz="3200" b="1" dirty="0" err="1">
                <a:latin typeface="Times New Roman" pitchFamily="18" charset="0"/>
              </a:rPr>
              <a:t>антиоксиданс</a:t>
            </a:r>
            <a:r>
              <a:rPr lang="en-US" sz="3200" b="1" dirty="0">
                <a:latin typeface="Times New Roman" pitchFamily="18" charset="0"/>
              </a:rPr>
              <a:t> </a:t>
            </a:r>
            <a:r>
              <a:rPr lang="en-US" sz="3200" b="1" dirty="0" err="1">
                <a:latin typeface="Times New Roman" pitchFamily="18" charset="0"/>
              </a:rPr>
              <a:t>заједно</a:t>
            </a:r>
            <a:r>
              <a:rPr lang="en-US" sz="3200" b="1" dirty="0">
                <a:latin typeface="Times New Roman" pitchFamily="18" charset="0"/>
              </a:rPr>
              <a:t> </a:t>
            </a:r>
            <a:r>
              <a:rPr lang="en-US" sz="3200" b="1" dirty="0" err="1">
                <a:latin typeface="Times New Roman" pitchFamily="18" charset="0"/>
              </a:rPr>
              <a:t>са</a:t>
            </a:r>
            <a:r>
              <a:rPr lang="en-US" sz="3200" b="1" dirty="0">
                <a:latin typeface="Times New Roman" pitchFamily="18" charset="0"/>
              </a:rPr>
              <a:t> </a:t>
            </a:r>
            <a:r>
              <a:rPr lang="en-US" sz="3200" b="1" dirty="0" err="1">
                <a:latin typeface="Times New Roman" pitchFamily="18" charset="0"/>
              </a:rPr>
              <a:t>витамином</a:t>
            </a:r>
            <a:r>
              <a:rPr lang="en-US" sz="3200" b="1" dirty="0">
                <a:latin typeface="Times New Roman" pitchFamily="18" charset="0"/>
              </a:rPr>
              <a:t> E</a:t>
            </a:r>
            <a:r>
              <a:rPr lang="en-US" sz="2400" b="1" dirty="0">
                <a:latin typeface="Times New Roman" pitchFamily="18" charset="0"/>
              </a:rPr>
              <a:t>.</a:t>
            </a:r>
          </a:p>
          <a:p>
            <a:pPr algn="just" eaLnBrk="0" hangingPunct="0"/>
            <a:endParaRPr lang="de-DE" sz="2400" b="1" dirty="0">
              <a:latin typeface="Times New Roman" pitchFamily="18" charset="0"/>
            </a:endParaRPr>
          </a:p>
        </p:txBody>
      </p:sp>
    </p:spTree>
  </p:cSld>
  <p:clrMapOvr>
    <a:masterClrMapping/>
  </p:clrMapOvr>
  <p:transition advTm="6472"/>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685800" y="476250"/>
            <a:ext cx="7848600" cy="4462760"/>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СЕЛЕН - </a:t>
            </a:r>
            <a:r>
              <a:rPr lang="en-US" sz="2800" b="1" i="1" dirty="0" err="1">
                <a:latin typeface="Times New Roman" pitchFamily="18" charset="0"/>
              </a:rPr>
              <a:t>улога</a:t>
            </a:r>
            <a:endParaRPr lang="en-US" sz="2800" b="1" i="1" dirty="0">
              <a:latin typeface="Times New Roman" pitchFamily="18" charset="0"/>
            </a:endParaRPr>
          </a:p>
          <a:p>
            <a:pPr algn="just" eaLnBrk="0" hangingPunct="0"/>
            <a:endParaRPr lang="en-US" sz="1600" b="1" dirty="0">
              <a:latin typeface="Times New Roman" pitchFamily="18" charset="0"/>
            </a:endParaRPr>
          </a:p>
          <a:p>
            <a:pPr algn="just" eaLnBrk="0" hangingPunct="0"/>
            <a:r>
              <a:rPr lang="nl-NL" sz="2800" b="1" dirty="0" smtClean="0">
                <a:latin typeface="Times New Roman" pitchFamily="18" charset="0"/>
              </a:rPr>
              <a:t>Битан </a:t>
            </a:r>
            <a:r>
              <a:rPr lang="nl-NL" sz="2800" b="1" dirty="0">
                <a:latin typeface="Times New Roman" pitchFamily="18" charset="0"/>
              </a:rPr>
              <a:t>је за </a:t>
            </a:r>
          </a:p>
          <a:p>
            <a:pPr algn="just" eaLnBrk="0" hangingPunct="0"/>
            <a:endParaRPr lang="nl-NL" sz="1600" b="1" dirty="0">
              <a:latin typeface="Times New Roman" pitchFamily="18" charset="0"/>
            </a:endParaRPr>
          </a:p>
          <a:p>
            <a:pPr lvl="1" algn="just" eaLnBrk="0" hangingPunct="0"/>
            <a:r>
              <a:rPr lang="nl-NL" sz="2800" dirty="0">
                <a:latin typeface="Symbol" pitchFamily="18" charset="2"/>
                <a:cs typeface="Times New Roman" pitchFamily="18" charset="0"/>
              </a:rPr>
              <a:t>·	</a:t>
            </a:r>
            <a:r>
              <a:rPr lang="nl-NL" sz="2800" b="1" dirty="0">
                <a:latin typeface="Times New Roman" pitchFamily="18" charset="0"/>
              </a:rPr>
              <a:t>савладавање оксидативног стреса (</a:t>
            </a:r>
            <a:r>
              <a:rPr lang="nl-NL" sz="2800" b="1" i="1" dirty="0">
                <a:latin typeface="Times New Roman" pitchFamily="18" charset="0"/>
              </a:rPr>
              <a:t>селен зависна глутатион-пероксидаза  помаже ћелији да савлада оксидативни стрес</a:t>
            </a:r>
            <a:r>
              <a:rPr lang="nl-NL" sz="2800" b="1" dirty="0" smtClean="0">
                <a:latin typeface="Times New Roman" pitchFamily="18" charset="0"/>
              </a:rPr>
              <a:t>),</a:t>
            </a:r>
            <a:endParaRPr lang="nl-NL" sz="2800" b="1" dirty="0">
              <a:latin typeface="Times New Roman" pitchFamily="18" charset="0"/>
            </a:endParaRPr>
          </a:p>
          <a:p>
            <a:pPr lvl="1" eaLnBrk="0" hangingPunct="0"/>
            <a:r>
              <a:rPr lang="nl-NL" sz="2800" dirty="0">
                <a:latin typeface="Symbol" pitchFamily="18" charset="2"/>
                <a:cs typeface="Times New Roman" pitchFamily="18" charset="0"/>
              </a:rPr>
              <a:t>·	</a:t>
            </a:r>
            <a:r>
              <a:rPr lang="nl-NL" sz="2800" b="1" dirty="0">
                <a:latin typeface="Times New Roman" pitchFamily="18" charset="0"/>
              </a:rPr>
              <a:t>функционисање хормонске активности штитасте </a:t>
            </a:r>
            <a:r>
              <a:rPr lang="nl-NL" sz="2800" b="1" dirty="0" smtClean="0">
                <a:latin typeface="Times New Roman" pitchFamily="18" charset="0"/>
              </a:rPr>
              <a:t>жлезде,</a:t>
            </a:r>
            <a:endParaRPr lang="nl-NL" sz="2800" b="1" dirty="0">
              <a:latin typeface="Times New Roman" pitchFamily="18" charset="0"/>
            </a:endParaRPr>
          </a:p>
          <a:p>
            <a:pPr lvl="1" eaLnBrk="0" hangingPunct="0"/>
            <a:r>
              <a:rPr lang="nl-NL" sz="2800" dirty="0">
                <a:latin typeface="Symbol" pitchFamily="18" charset="2"/>
                <a:cs typeface="Times New Roman" pitchFamily="18" charset="0"/>
              </a:rPr>
              <a:t>·	</a:t>
            </a:r>
            <a:r>
              <a:rPr lang="nl-NL" sz="2800" b="1" dirty="0">
                <a:latin typeface="Times New Roman" pitchFamily="18" charset="0"/>
              </a:rPr>
              <a:t>морфологију сперматозоида (</a:t>
            </a:r>
            <a:r>
              <a:rPr lang="nl-NL" sz="2800" b="1" i="1" dirty="0" smtClean="0">
                <a:latin typeface="Times New Roman" pitchFamily="18" charset="0"/>
              </a:rPr>
              <a:t>селенопротеини</a:t>
            </a:r>
            <a:r>
              <a:rPr lang="sr-Cyrl-RS" sz="2800" b="1" i="1" dirty="0" smtClean="0">
                <a:latin typeface="Times New Roman" pitchFamily="18" charset="0"/>
              </a:rPr>
              <a:t>)</a:t>
            </a:r>
            <a:r>
              <a:rPr lang="en-US" sz="2800" b="1" i="1" dirty="0" smtClean="0">
                <a:latin typeface="Times New Roman" pitchFamily="18" charset="0"/>
              </a:rPr>
              <a:t>.</a:t>
            </a:r>
            <a:r>
              <a:rPr lang="nl-NL" sz="2800" b="1" dirty="0" smtClean="0">
                <a:solidFill>
                  <a:srgbClr val="FFFFCC"/>
                </a:solidFill>
                <a:latin typeface="Times New Roman" pitchFamily="18" charset="0"/>
              </a:rPr>
              <a:t>)</a:t>
            </a:r>
            <a:endParaRPr lang="nl-NL" sz="2800" b="1" dirty="0">
              <a:solidFill>
                <a:srgbClr val="FFFFCC"/>
              </a:solidFill>
              <a:latin typeface="Times New Roman" pitchFamily="18" charset="0"/>
            </a:endParaRPr>
          </a:p>
        </p:txBody>
      </p:sp>
    </p:spTree>
  </p:cSld>
  <p:clrMapOvr>
    <a:masterClrMapping/>
  </p:clrMapOvr>
  <p:transition advTm="16915"/>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 Box 2"/>
          <p:cNvSpPr txBox="1">
            <a:spLocks noChangeArrowheads="1"/>
          </p:cNvSpPr>
          <p:nvPr/>
        </p:nvSpPr>
        <p:spPr bwMode="auto">
          <a:xfrm>
            <a:off x="539750" y="1196975"/>
            <a:ext cx="7848600" cy="4524315"/>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СЕЛЕН -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селена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sz="1600" b="1" dirty="0">
              <a:latin typeface="Times New Roman" pitchFamily="18" charset="0"/>
            </a:endParaRPr>
          </a:p>
          <a:p>
            <a:pPr algn="just" eaLnBrk="0" hangingPunct="0"/>
            <a:r>
              <a:rPr lang="en-US" sz="2800" b="1" dirty="0">
                <a:latin typeface="Times New Roman" pitchFamily="18" charset="0"/>
              </a:rPr>
              <a:t>ГЛАВНИ ИЗВОР</a:t>
            </a:r>
          </a:p>
          <a:p>
            <a:pPr algn="just" eaLnBrk="0" hangingPunct="0"/>
            <a:endParaRPr lang="en-US" sz="1600" b="1" dirty="0">
              <a:latin typeface="Times New Roman" pitchFamily="18" charset="0"/>
            </a:endParaRPr>
          </a:p>
          <a:p>
            <a:pPr lvl="2" algn="just" eaLnBrk="0" hangingPunct="0"/>
            <a:r>
              <a:rPr lang="en-US" sz="2800" dirty="0">
                <a:latin typeface="Symbol" pitchFamily="18" charset="2"/>
                <a:cs typeface="Times New Roman" pitchFamily="18" charset="0"/>
              </a:rPr>
              <a:t>·	</a:t>
            </a:r>
            <a:r>
              <a:rPr lang="en-US" sz="2800" b="1" i="1" dirty="0" err="1">
                <a:latin typeface="Times New Roman" pitchFamily="18" charset="0"/>
              </a:rPr>
              <a:t>Намирнице</a:t>
            </a:r>
            <a:r>
              <a:rPr lang="en-US" sz="2800" b="1" i="1" dirty="0">
                <a:latin typeface="Times New Roman" pitchFamily="18" charset="0"/>
              </a:rPr>
              <a:t> </a:t>
            </a:r>
            <a:r>
              <a:rPr lang="en-US" sz="2800" b="1" i="1" dirty="0" err="1">
                <a:latin typeface="Times New Roman" pitchFamily="18" charset="0"/>
              </a:rPr>
              <a:t>животињског</a:t>
            </a:r>
            <a:r>
              <a:rPr lang="en-US" sz="2800" b="1" i="1" dirty="0">
                <a:latin typeface="Times New Roman" pitchFamily="18" charset="0"/>
              </a:rPr>
              <a:t> </a:t>
            </a:r>
            <a:r>
              <a:rPr lang="en-US" sz="2800" b="1" i="1" dirty="0" err="1">
                <a:latin typeface="Times New Roman" pitchFamily="18" charset="0"/>
              </a:rPr>
              <a:t>порекла</a:t>
            </a:r>
            <a:endParaRPr lang="en-US" sz="2800" b="1" i="1" dirty="0">
              <a:latin typeface="Times New Roman" pitchFamily="18" charset="0"/>
            </a:endParaRPr>
          </a:p>
          <a:p>
            <a:pPr algn="just" eaLnBrk="0" hangingPunct="0"/>
            <a:endParaRPr lang="en-US" sz="1600" b="1" dirty="0">
              <a:latin typeface="Times New Roman" pitchFamily="18" charset="0"/>
            </a:endParaRPr>
          </a:p>
          <a:p>
            <a:pPr lvl="4" algn="just" eaLnBrk="0" hangingPunct="0"/>
            <a:r>
              <a:rPr lang="sr-Cyrl-RS" sz="2800" b="1" dirty="0" smtClean="0">
                <a:latin typeface="Times New Roman" pitchFamily="18" charset="0"/>
                <a:cs typeface="Times New Roman" pitchFamily="18" charset="0"/>
              </a:rPr>
              <a:t>Месо, риба, јаја, млеко</a:t>
            </a:r>
            <a:endParaRPr lang="en-US" sz="2800" b="1" dirty="0">
              <a:latin typeface="Times New Roman" pitchFamily="18" charset="0"/>
            </a:endParaRPr>
          </a:p>
          <a:p>
            <a:pPr algn="just" eaLnBrk="0" hangingPunct="0"/>
            <a:endParaRPr lang="en-US" sz="1600" b="1" dirty="0">
              <a:latin typeface="Times New Roman" pitchFamily="18" charset="0"/>
            </a:endParaRPr>
          </a:p>
          <a:p>
            <a:pPr algn="just" eaLnBrk="0" hangingPunct="0"/>
            <a:r>
              <a:rPr lang="en-US" sz="2800" b="1" dirty="0">
                <a:latin typeface="Times New Roman" pitchFamily="18" charset="0"/>
              </a:rPr>
              <a:t>У </a:t>
            </a:r>
            <a:r>
              <a:rPr lang="en-US" sz="2800" b="1" dirty="0" err="1">
                <a:latin typeface="Times New Roman" pitchFamily="18" charset="0"/>
              </a:rPr>
              <a:t>храни</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присутан</a:t>
            </a:r>
            <a:r>
              <a:rPr lang="en-US" sz="2800" b="1" dirty="0">
                <a:latin typeface="Times New Roman" pitchFamily="18" charset="0"/>
              </a:rPr>
              <a:t> </a:t>
            </a:r>
            <a:r>
              <a:rPr lang="en-US" sz="2800" b="1" dirty="0" err="1">
                <a:latin typeface="Times New Roman" pitchFamily="18" charset="0"/>
              </a:rPr>
              <a:t>везан</a:t>
            </a:r>
            <a:r>
              <a:rPr lang="en-US" sz="2800" b="1" dirty="0">
                <a:latin typeface="Times New Roman" pitchFamily="18" charset="0"/>
              </a:rPr>
              <a:t> </a:t>
            </a:r>
            <a:r>
              <a:rPr lang="en-US" sz="2800" b="1" dirty="0" err="1">
                <a:latin typeface="Times New Roman" pitchFamily="18" charset="0"/>
              </a:rPr>
              <a:t>за</a:t>
            </a:r>
            <a:r>
              <a:rPr lang="en-US" sz="2800" b="1" dirty="0">
                <a:latin typeface="Times New Roman" pitchFamily="18" charset="0"/>
              </a:rPr>
              <a:t> </a:t>
            </a:r>
            <a:r>
              <a:rPr lang="en-US" sz="2800" b="1" dirty="0" err="1">
                <a:latin typeface="Times New Roman" pitchFamily="18" charset="0"/>
              </a:rPr>
              <a:t>аминокиселине</a:t>
            </a:r>
            <a:r>
              <a:rPr lang="en-US" sz="2800" b="1" dirty="0">
                <a:latin typeface="Times New Roman" pitchFamily="18" charset="0"/>
              </a:rPr>
              <a:t> (</a:t>
            </a:r>
            <a:r>
              <a:rPr lang="en-US" sz="2800" b="1" i="1" dirty="0" err="1">
                <a:latin typeface="Times New Roman" pitchFamily="18" charset="0"/>
              </a:rPr>
              <a:t>метионин</a:t>
            </a:r>
            <a:r>
              <a:rPr lang="en-US" sz="2800" b="1" i="1" dirty="0">
                <a:latin typeface="Times New Roman" pitchFamily="18" charset="0"/>
              </a:rPr>
              <a:t>, </a:t>
            </a:r>
            <a:r>
              <a:rPr lang="en-US" sz="2800" b="1" i="1" dirty="0" err="1" smtClean="0">
                <a:latin typeface="Times New Roman" pitchFamily="18" charset="0"/>
              </a:rPr>
              <a:t>цист</a:t>
            </a:r>
            <a:r>
              <a:rPr lang="sr-Cyrl-RS" sz="2800" b="1" i="1" dirty="0" smtClean="0">
                <a:latin typeface="Times New Roman" pitchFamily="18" charset="0"/>
              </a:rPr>
              <a:t>е</a:t>
            </a:r>
            <a:r>
              <a:rPr lang="en-US" sz="2800" b="1" i="1" dirty="0" err="1" smtClean="0">
                <a:latin typeface="Times New Roman" pitchFamily="18" charset="0"/>
              </a:rPr>
              <a:t>ин</a:t>
            </a:r>
            <a:r>
              <a:rPr lang="en-US" sz="2800" b="1" dirty="0" smtClean="0">
                <a:latin typeface="Times New Roman" pitchFamily="18" charset="0"/>
              </a:rPr>
              <a:t>)</a:t>
            </a:r>
            <a:r>
              <a:rPr lang="sr-Cyrl-RS" sz="2800" b="1" dirty="0" smtClean="0">
                <a:latin typeface="Times New Roman" pitchFamily="18" charset="0"/>
              </a:rPr>
              <a:t> и ови </a:t>
            </a:r>
            <a:r>
              <a:rPr lang="sr-Cyrl-RS" sz="2800" b="1" dirty="0">
                <a:latin typeface="Times New Roman" pitchFamily="18" charset="0"/>
              </a:rPr>
              <a:t>о</a:t>
            </a:r>
            <a:r>
              <a:rPr lang="en-US" sz="2800" b="1" dirty="0" err="1" smtClean="0">
                <a:latin typeface="Times New Roman" pitchFamily="18" charset="0"/>
              </a:rPr>
              <a:t>ргански</a:t>
            </a:r>
            <a:r>
              <a:rPr lang="en-US" sz="2800" b="1" dirty="0" smtClean="0">
                <a:latin typeface="Times New Roman" pitchFamily="18" charset="0"/>
              </a:rPr>
              <a:t> </a:t>
            </a:r>
            <a:r>
              <a:rPr lang="en-US" sz="2800" b="1" dirty="0" err="1">
                <a:latin typeface="Times New Roman" pitchFamily="18" charset="0"/>
              </a:rPr>
              <a:t>спојеви</a:t>
            </a:r>
            <a:r>
              <a:rPr lang="en-US" sz="2800" b="1" dirty="0">
                <a:latin typeface="Times New Roman" pitchFamily="18" charset="0"/>
              </a:rPr>
              <a:t> </a:t>
            </a:r>
            <a:r>
              <a:rPr lang="en-US" sz="2800" b="1" dirty="0" err="1">
                <a:latin typeface="Times New Roman" pitchFamily="18" charset="0"/>
              </a:rPr>
              <a:t>селена</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добро</a:t>
            </a:r>
            <a:r>
              <a:rPr lang="en-US" sz="2800" b="1" dirty="0">
                <a:latin typeface="Times New Roman" pitchFamily="18" charset="0"/>
              </a:rPr>
              <a:t> </a:t>
            </a:r>
            <a:r>
              <a:rPr lang="en-US" sz="2800" b="1" dirty="0" err="1">
                <a:latin typeface="Times New Roman" pitchFamily="18" charset="0"/>
              </a:rPr>
              <a:t>апсорбују</a:t>
            </a:r>
            <a:r>
              <a:rPr lang="en-US" sz="2800" b="1" dirty="0">
                <a:latin typeface="Times New Roman" pitchFamily="18" charset="0"/>
              </a:rPr>
              <a:t> (</a:t>
            </a:r>
            <a:r>
              <a:rPr lang="en-US" sz="2800" b="1" i="1" dirty="0">
                <a:latin typeface="Times New Roman" pitchFamily="18" charset="0"/>
              </a:rPr>
              <a:t>80-90%</a:t>
            </a:r>
            <a:r>
              <a:rPr lang="en-US" sz="2800" b="1" dirty="0">
                <a:latin typeface="Times New Roman" pitchFamily="18" charset="0"/>
              </a:rPr>
              <a:t>), </a:t>
            </a:r>
            <a:r>
              <a:rPr lang="en-US" sz="2800" b="1" dirty="0" err="1">
                <a:latin typeface="Times New Roman" pitchFamily="18" charset="0"/>
              </a:rPr>
              <a:t>док</a:t>
            </a:r>
            <a:r>
              <a:rPr lang="en-US" sz="2800" b="1" dirty="0">
                <a:latin typeface="Times New Roman" pitchFamily="18" charset="0"/>
              </a:rPr>
              <a:t> </a:t>
            </a:r>
            <a:r>
              <a:rPr lang="en-US" sz="2800" b="1" dirty="0" err="1">
                <a:latin typeface="Times New Roman" pitchFamily="18" charset="0"/>
              </a:rPr>
              <a:t>неоргански</a:t>
            </a:r>
            <a:r>
              <a:rPr lang="en-US" sz="2800" b="1" dirty="0">
                <a:latin typeface="Times New Roman" pitchFamily="18" charset="0"/>
              </a:rPr>
              <a:t> </a:t>
            </a:r>
            <a:r>
              <a:rPr lang="en-US" sz="2800" b="1" dirty="0" err="1">
                <a:latin typeface="Times New Roman" pitchFamily="18" charset="0"/>
              </a:rPr>
              <a:t>спојево</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слабије</a:t>
            </a:r>
            <a:r>
              <a:rPr lang="en-US" sz="2800" b="1" dirty="0">
                <a:latin typeface="Times New Roman" pitchFamily="18" charset="0"/>
              </a:rPr>
              <a:t> </a:t>
            </a:r>
            <a:r>
              <a:rPr lang="en-US" sz="2800" b="1" dirty="0" err="1">
                <a:latin typeface="Times New Roman" pitchFamily="18" charset="0"/>
              </a:rPr>
              <a:t>искоришћавају</a:t>
            </a:r>
            <a:r>
              <a:rPr lang="en-US" sz="2800" b="1" dirty="0">
                <a:latin typeface="Times New Roman" pitchFamily="18" charset="0"/>
              </a:rPr>
              <a:t>.</a:t>
            </a:r>
            <a:endParaRPr lang="nl-NL" sz="2800" b="1" dirty="0">
              <a:latin typeface="Times New Roman" pitchFamily="18" charset="0"/>
            </a:endParaRPr>
          </a:p>
        </p:txBody>
      </p:sp>
    </p:spTree>
  </p:cSld>
  <p:clrMapOvr>
    <a:masterClrMapping/>
  </p:clrMapOvr>
  <p:transition advTm="7772"/>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755650" y="949325"/>
            <a:ext cx="8077200" cy="5970865"/>
          </a:xfrm>
          <a:prstGeom prst="rect">
            <a:avLst/>
          </a:prstGeom>
          <a:noFill/>
          <a:ln w="9525">
            <a:noFill/>
            <a:miter lim="800000"/>
            <a:headEnd/>
            <a:tailEnd/>
          </a:ln>
          <a:effectLst/>
        </p:spPr>
        <p:txBody>
          <a:bodyPr>
            <a:spAutoFit/>
          </a:bodyPr>
          <a:lstStyle/>
          <a:p>
            <a:pPr algn="just" eaLnBrk="0" hangingPunct="0"/>
            <a:r>
              <a:rPr lang="nl-NL" sz="2400" b="1" i="1" dirty="0">
                <a:latin typeface="Times New Roman" pitchFamily="18" charset="0"/>
              </a:rPr>
              <a:t>Регулатора улога је у контроли:</a:t>
            </a:r>
          </a:p>
          <a:p>
            <a:pPr algn="just" eaLnBrk="0" hangingPunct="0"/>
            <a:endParaRPr lang="nl-NL" sz="1600" b="1" i="1" dirty="0">
              <a:latin typeface="Times New Roman" pitchFamily="18" charset="0"/>
            </a:endParaRPr>
          </a:p>
          <a:p>
            <a:pPr lvl="1" algn="just" eaLnBrk="0" hangingPunct="0"/>
            <a:r>
              <a:rPr lang="nl-NL" sz="2400" dirty="0">
                <a:latin typeface="Wingdings" pitchFamily="2" charset="2"/>
                <a:cs typeface="Times New Roman" pitchFamily="18" charset="0"/>
              </a:rPr>
              <a:t>Ø	</a:t>
            </a:r>
            <a:r>
              <a:rPr lang="nl-NL" sz="2400" b="1" dirty="0">
                <a:latin typeface="Times New Roman" pitchFamily="18" charset="0"/>
              </a:rPr>
              <a:t>притиска течности-све соли поготово натријум и </a:t>
            </a:r>
            <a:r>
              <a:rPr lang="nl-NL" sz="2400" b="1" dirty="0" smtClean="0">
                <a:latin typeface="Times New Roman" pitchFamily="18" charset="0"/>
              </a:rPr>
              <a:t>калијум,</a:t>
            </a:r>
            <a:endParaRPr lang="nl-NL" sz="2400" b="1" dirty="0">
              <a:latin typeface="Times New Roman" pitchFamily="18" charset="0"/>
            </a:endParaRPr>
          </a:p>
          <a:p>
            <a:pPr lvl="1" algn="just" eaLnBrk="0" hangingPunct="0"/>
            <a:endParaRPr lang="nl-NL" sz="1600" b="1" dirty="0">
              <a:latin typeface="Times New Roman" pitchFamily="18" charset="0"/>
            </a:endParaRPr>
          </a:p>
          <a:p>
            <a:pPr lvl="1" algn="just" eaLnBrk="0" hangingPunct="0"/>
            <a:r>
              <a:rPr lang="nl-NL" sz="2400" dirty="0">
                <a:latin typeface="Wingdings" pitchFamily="2" charset="2"/>
                <a:cs typeface="Times New Roman" pitchFamily="18" charset="0"/>
              </a:rPr>
              <a:t>Ø	</a:t>
            </a:r>
            <a:r>
              <a:rPr lang="nl-NL" sz="2400" b="1" dirty="0">
                <a:latin typeface="Times New Roman" pitchFamily="18" charset="0"/>
              </a:rPr>
              <a:t>контракције и релаксације мишића-калцијум, калијум, натријум, фосфор, </a:t>
            </a:r>
            <a:r>
              <a:rPr lang="nl-NL" sz="2400" b="1" dirty="0" smtClean="0">
                <a:latin typeface="Times New Roman" pitchFamily="18" charset="0"/>
              </a:rPr>
              <a:t>хлор,</a:t>
            </a:r>
            <a:endParaRPr lang="nl-NL" sz="2400" b="1" dirty="0">
              <a:latin typeface="Times New Roman" pitchFamily="18" charset="0"/>
            </a:endParaRPr>
          </a:p>
          <a:p>
            <a:pPr lvl="1" algn="just" eaLnBrk="0" hangingPunct="0"/>
            <a:endParaRPr lang="nl-NL" sz="1600" b="1" dirty="0">
              <a:latin typeface="Times New Roman" pitchFamily="18" charset="0"/>
            </a:endParaRPr>
          </a:p>
          <a:p>
            <a:pPr lvl="1" algn="just" eaLnBrk="0" hangingPunct="0"/>
            <a:r>
              <a:rPr lang="nl-NL" sz="2400" dirty="0">
                <a:latin typeface="Wingdings" pitchFamily="2" charset="2"/>
                <a:cs typeface="Times New Roman" pitchFamily="18" charset="0"/>
              </a:rPr>
              <a:t>Ø	</a:t>
            </a:r>
            <a:r>
              <a:rPr lang="nl-NL" sz="2400" b="1" dirty="0">
                <a:latin typeface="Times New Roman" pitchFamily="18" charset="0"/>
              </a:rPr>
              <a:t>нервног одговора-све соли са посебно значајним односом калцијума и </a:t>
            </a:r>
            <a:r>
              <a:rPr lang="nl-NL" sz="2400" b="1" dirty="0" smtClean="0">
                <a:latin typeface="Times New Roman" pitchFamily="18" charset="0"/>
              </a:rPr>
              <a:t>натријума,</a:t>
            </a:r>
            <a:endParaRPr lang="nl-NL" sz="2400" b="1" dirty="0">
              <a:latin typeface="Times New Roman" pitchFamily="18" charset="0"/>
            </a:endParaRPr>
          </a:p>
          <a:p>
            <a:pPr lvl="1" algn="just" eaLnBrk="0" hangingPunct="0"/>
            <a:endParaRPr lang="nl-NL" sz="1600" b="1" dirty="0">
              <a:latin typeface="Times New Roman" pitchFamily="18" charset="0"/>
            </a:endParaRPr>
          </a:p>
          <a:p>
            <a:pPr lvl="1" algn="just" eaLnBrk="0" hangingPunct="0"/>
            <a:r>
              <a:rPr lang="nl-NL" sz="2400" dirty="0">
                <a:latin typeface="Wingdings" pitchFamily="2" charset="2"/>
                <a:cs typeface="Times New Roman" pitchFamily="18" charset="0"/>
              </a:rPr>
              <a:t>Ø	</a:t>
            </a:r>
            <a:r>
              <a:rPr lang="nl-NL" sz="2400" b="1" dirty="0">
                <a:latin typeface="Times New Roman" pitchFamily="18" charset="0"/>
              </a:rPr>
              <a:t>коагулације </a:t>
            </a:r>
            <a:r>
              <a:rPr lang="nl-NL" sz="2400" b="1" dirty="0" smtClean="0">
                <a:latin typeface="Times New Roman" pitchFamily="18" charset="0"/>
              </a:rPr>
              <a:t>крви-калцијум,</a:t>
            </a:r>
            <a:endParaRPr lang="nl-NL" sz="2400" b="1" dirty="0">
              <a:latin typeface="Times New Roman" pitchFamily="18" charset="0"/>
            </a:endParaRPr>
          </a:p>
          <a:p>
            <a:pPr lvl="1" algn="just" eaLnBrk="0" hangingPunct="0"/>
            <a:endParaRPr lang="nl-NL" sz="1400" b="1" dirty="0">
              <a:latin typeface="Times New Roman" pitchFamily="18" charset="0"/>
            </a:endParaRPr>
          </a:p>
          <a:p>
            <a:pPr lvl="1" algn="just" eaLnBrk="0" hangingPunct="0"/>
            <a:r>
              <a:rPr lang="nl-NL" sz="2400" dirty="0">
                <a:latin typeface="Wingdings" pitchFamily="2" charset="2"/>
                <a:cs typeface="Times New Roman" pitchFamily="18" charset="0"/>
              </a:rPr>
              <a:t>Ø	</a:t>
            </a:r>
            <a:r>
              <a:rPr lang="en-US" sz="2400" b="1" dirty="0" err="1">
                <a:latin typeface="Times New Roman" pitchFamily="18" charset="0"/>
              </a:rPr>
              <a:t>оксигенације</a:t>
            </a:r>
            <a:r>
              <a:rPr lang="en-US" sz="2400" b="1" dirty="0">
                <a:latin typeface="Times New Roman" pitchFamily="18" charset="0"/>
              </a:rPr>
              <a:t> </a:t>
            </a:r>
            <a:r>
              <a:rPr lang="en-US" sz="2400" b="1" dirty="0" err="1">
                <a:latin typeface="Times New Roman" pitchFamily="18" charset="0"/>
              </a:rPr>
              <a:t>крви</a:t>
            </a:r>
            <a:r>
              <a:rPr lang="en-US" sz="2400" b="1" dirty="0">
                <a:latin typeface="Times New Roman" pitchFamily="18" charset="0"/>
              </a:rPr>
              <a:t> и </a:t>
            </a:r>
            <a:r>
              <a:rPr lang="en-US" sz="2400" b="1" dirty="0" err="1">
                <a:latin typeface="Times New Roman" pitchFamily="18" charset="0"/>
              </a:rPr>
              <a:t>ткива-гвожђе</a:t>
            </a:r>
            <a:r>
              <a:rPr lang="en-US" sz="2400" b="1" dirty="0">
                <a:latin typeface="Times New Roman" pitchFamily="18" charset="0"/>
              </a:rPr>
              <a:t> и </a:t>
            </a:r>
            <a:r>
              <a:rPr lang="en-US" sz="2400" b="1" dirty="0" err="1" smtClean="0">
                <a:latin typeface="Times New Roman" pitchFamily="18" charset="0"/>
              </a:rPr>
              <a:t>јод</a:t>
            </a:r>
            <a:r>
              <a:rPr lang="en-US" sz="2400" b="1" dirty="0" smtClean="0">
                <a:latin typeface="Times New Roman" pitchFamily="18" charset="0"/>
              </a:rPr>
              <a:t>,</a:t>
            </a:r>
            <a:endParaRPr lang="en-US" sz="2400" b="1" dirty="0">
              <a:latin typeface="Times New Roman" pitchFamily="18" charset="0"/>
            </a:endParaRPr>
          </a:p>
          <a:p>
            <a:pPr lvl="1" algn="just" eaLnBrk="0" hangingPunct="0"/>
            <a:endParaRPr lang="en-US" sz="1600" b="1" dirty="0">
              <a:latin typeface="Times New Roman" pitchFamily="18" charset="0"/>
            </a:endParaRPr>
          </a:p>
          <a:p>
            <a:pPr lvl="1" algn="just" eaLnBrk="0" hangingPunct="0"/>
            <a:r>
              <a:rPr lang="en-US" sz="2400" dirty="0">
                <a:latin typeface="Wingdings" pitchFamily="2" charset="2"/>
                <a:cs typeface="Times New Roman" pitchFamily="18" charset="0"/>
              </a:rPr>
              <a:t>Ø	</a:t>
            </a:r>
            <a:r>
              <a:rPr lang="en-US" sz="2400" b="1" dirty="0" err="1">
                <a:latin typeface="Times New Roman" pitchFamily="18" charset="0"/>
              </a:rPr>
              <a:t>ацидо-базне</a:t>
            </a:r>
            <a:r>
              <a:rPr lang="en-US" sz="2400" b="1" dirty="0">
                <a:latin typeface="Times New Roman" pitchFamily="18" charset="0"/>
              </a:rPr>
              <a:t> </a:t>
            </a:r>
            <a:r>
              <a:rPr lang="en-US" sz="2400" b="1" dirty="0" err="1">
                <a:latin typeface="Times New Roman" pitchFamily="18" charset="0"/>
              </a:rPr>
              <a:t>равнотеже-однос</a:t>
            </a:r>
            <a:r>
              <a:rPr lang="en-US" sz="2400" b="1" dirty="0">
                <a:latin typeface="Times New Roman" pitchFamily="18" charset="0"/>
              </a:rPr>
              <a:t> </a:t>
            </a:r>
            <a:r>
              <a:rPr lang="en-US" sz="2400" b="1" dirty="0" err="1">
                <a:latin typeface="Times New Roman" pitchFamily="18" charset="0"/>
              </a:rPr>
              <a:t>киселих</a:t>
            </a:r>
            <a:r>
              <a:rPr lang="en-US" sz="2400" b="1" dirty="0">
                <a:latin typeface="Times New Roman" pitchFamily="18" charset="0"/>
              </a:rPr>
              <a:t> (</a:t>
            </a:r>
            <a:r>
              <a:rPr lang="en-US" sz="2400" b="1" i="1" dirty="0" err="1">
                <a:latin typeface="Times New Roman" pitchFamily="18" charset="0"/>
              </a:rPr>
              <a:t>хлор</a:t>
            </a:r>
            <a:r>
              <a:rPr lang="en-US" sz="2400" b="1" i="1" dirty="0">
                <a:latin typeface="Times New Roman" pitchFamily="18" charset="0"/>
              </a:rPr>
              <a:t>, </a:t>
            </a:r>
            <a:r>
              <a:rPr lang="en-US" sz="2400" b="1" i="1" dirty="0" err="1">
                <a:latin typeface="Times New Roman" pitchFamily="18" charset="0"/>
              </a:rPr>
              <a:t>сумпор</a:t>
            </a:r>
            <a:r>
              <a:rPr lang="en-US" sz="2400" b="1" i="1" dirty="0">
                <a:latin typeface="Times New Roman" pitchFamily="18" charset="0"/>
              </a:rPr>
              <a:t>, </a:t>
            </a:r>
            <a:r>
              <a:rPr lang="en-US" sz="2400" b="1" i="1" dirty="0" err="1">
                <a:latin typeface="Times New Roman" pitchFamily="18" charset="0"/>
              </a:rPr>
              <a:t>фосфати</a:t>
            </a:r>
            <a:r>
              <a:rPr lang="en-US" sz="2400" b="1" dirty="0">
                <a:latin typeface="Times New Roman" pitchFamily="18" charset="0"/>
              </a:rPr>
              <a:t>) и </a:t>
            </a:r>
            <a:r>
              <a:rPr lang="en-US" sz="2400" b="1" dirty="0" err="1">
                <a:latin typeface="Times New Roman" pitchFamily="18" charset="0"/>
              </a:rPr>
              <a:t>базних</a:t>
            </a:r>
            <a:r>
              <a:rPr lang="en-US" sz="2400" b="1" dirty="0">
                <a:latin typeface="Times New Roman" pitchFamily="18" charset="0"/>
              </a:rPr>
              <a:t> </a:t>
            </a:r>
            <a:r>
              <a:rPr lang="en-US" sz="2400" b="1" dirty="0" err="1">
                <a:latin typeface="Times New Roman" pitchFamily="18" charset="0"/>
              </a:rPr>
              <a:t>компоненти</a:t>
            </a:r>
            <a:r>
              <a:rPr lang="en-US" sz="2400" b="1" dirty="0">
                <a:latin typeface="Times New Roman" pitchFamily="18" charset="0"/>
              </a:rPr>
              <a:t> (</a:t>
            </a:r>
            <a:r>
              <a:rPr lang="en-US" sz="2400" b="1" i="1" dirty="0" err="1">
                <a:latin typeface="Times New Roman" pitchFamily="18" charset="0"/>
              </a:rPr>
              <a:t>калцијум</a:t>
            </a:r>
            <a:r>
              <a:rPr lang="en-US" sz="2400" b="1" i="1" dirty="0">
                <a:latin typeface="Times New Roman" pitchFamily="18" charset="0"/>
              </a:rPr>
              <a:t>, </a:t>
            </a:r>
            <a:r>
              <a:rPr lang="en-US" sz="2400" b="1" i="1" dirty="0" err="1">
                <a:latin typeface="Times New Roman" pitchFamily="18" charset="0"/>
              </a:rPr>
              <a:t>натријум</a:t>
            </a:r>
            <a:r>
              <a:rPr lang="en-US" sz="2400" b="1" i="1" dirty="0">
                <a:latin typeface="Times New Roman" pitchFamily="18" charset="0"/>
              </a:rPr>
              <a:t>, </a:t>
            </a:r>
            <a:r>
              <a:rPr lang="en-US" sz="2400" b="1" i="1" dirty="0" err="1">
                <a:latin typeface="Times New Roman" pitchFamily="18" charset="0"/>
              </a:rPr>
              <a:t>калијум</a:t>
            </a:r>
            <a:r>
              <a:rPr lang="en-US" sz="2400" b="1" i="1" dirty="0">
                <a:latin typeface="Times New Roman" pitchFamily="18" charset="0"/>
              </a:rPr>
              <a:t>, </a:t>
            </a:r>
            <a:r>
              <a:rPr lang="en-US" sz="2400" b="1" i="1" dirty="0" err="1" smtClean="0">
                <a:latin typeface="Times New Roman" pitchFamily="18" charset="0"/>
              </a:rPr>
              <a:t>магнезијум</a:t>
            </a:r>
            <a:r>
              <a:rPr lang="en-US" sz="2400" b="1" i="1" dirty="0" smtClean="0">
                <a:latin typeface="Times New Roman" pitchFamily="18" charset="0"/>
              </a:rPr>
              <a:t>.</a:t>
            </a:r>
            <a:r>
              <a:rPr lang="en-US" sz="2400" b="1" dirty="0" smtClean="0">
                <a:solidFill>
                  <a:srgbClr val="FFFFCC"/>
                </a:solidFill>
                <a:latin typeface="Times New Roman" pitchFamily="18" charset="0"/>
              </a:rPr>
              <a:t>)</a:t>
            </a:r>
            <a:endParaRPr lang="en-US" sz="2400" dirty="0">
              <a:latin typeface="Times New Roman" pitchFamily="18" charset="0"/>
            </a:endParaRPr>
          </a:p>
        </p:txBody>
      </p:sp>
    </p:spTree>
  </p:cSld>
  <p:clrMapOvr>
    <a:masterClrMapping/>
  </p:clrMapOvr>
  <p:transition advTm="2112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684213" y="1268413"/>
            <a:ext cx="7848600" cy="4339650"/>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СЕЛЕН -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селена</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sz="2400" b="1" dirty="0">
              <a:latin typeface="Times New Roman" pitchFamily="18" charset="0"/>
            </a:endParaRPr>
          </a:p>
          <a:p>
            <a:pPr algn="just" eaLnBrk="0" hangingPunct="0"/>
            <a:r>
              <a:rPr lang="en-US" sz="2800" b="1" dirty="0">
                <a:latin typeface="Times New Roman" pitchFamily="18" charset="0"/>
              </a:rPr>
              <a:t>ДНЕВНЕ ПОТРЕБЕ</a:t>
            </a:r>
          </a:p>
          <a:p>
            <a:pPr algn="just" eaLnBrk="0" hangingPunct="0"/>
            <a:endParaRPr lang="en-US" sz="2800" b="1" dirty="0">
              <a:latin typeface="Times New Roman" pitchFamily="18" charset="0"/>
            </a:endParaRPr>
          </a:p>
          <a:p>
            <a:pPr algn="just" eaLnBrk="0" hangingPunct="0"/>
            <a:r>
              <a:rPr lang="en-US" sz="2800" b="1" i="1" dirty="0" err="1">
                <a:latin typeface="Times New Roman" pitchFamily="18" charset="0"/>
              </a:rPr>
              <a:t>Препоручен</a:t>
            </a:r>
            <a:r>
              <a:rPr lang="en-US" sz="2800" b="1" i="1" dirty="0">
                <a:latin typeface="Times New Roman" pitchFamily="18" charset="0"/>
              </a:rPr>
              <a:t> </a:t>
            </a:r>
            <a:r>
              <a:rPr lang="en-US" sz="2800" b="1" i="1" dirty="0" err="1">
                <a:latin typeface="Times New Roman" pitchFamily="18" charset="0"/>
              </a:rPr>
              <a:t>унос</a:t>
            </a:r>
            <a:r>
              <a:rPr lang="en-US" sz="2800" b="1" i="1" dirty="0">
                <a:latin typeface="Times New Roman" pitchFamily="18" charset="0"/>
              </a:rPr>
              <a:t> </a:t>
            </a:r>
            <a:r>
              <a:rPr lang="en-US" sz="2800" b="1" i="1" dirty="0" err="1">
                <a:latin typeface="Times New Roman" pitchFamily="18" charset="0"/>
              </a:rPr>
              <a:t>америчких</a:t>
            </a:r>
            <a:r>
              <a:rPr lang="en-US" sz="2800" b="1" i="1" dirty="0">
                <a:latin typeface="Times New Roman" pitchFamily="18" charset="0"/>
              </a:rPr>
              <a:t> </a:t>
            </a:r>
            <a:r>
              <a:rPr lang="en-US" sz="2800" b="1" i="1" dirty="0" err="1">
                <a:latin typeface="Times New Roman" pitchFamily="18" charset="0"/>
              </a:rPr>
              <a:t>стручњака</a:t>
            </a:r>
            <a:endParaRPr lang="en-US" sz="2800" b="1" i="1" dirty="0">
              <a:latin typeface="Times New Roman" pitchFamily="18" charset="0"/>
            </a:endParaRPr>
          </a:p>
          <a:p>
            <a:pPr algn="just" eaLnBrk="0" hangingPunct="0"/>
            <a:endParaRPr lang="en-US" sz="2800" b="1" dirty="0">
              <a:latin typeface="Times New Roman" pitchFamily="18" charset="0"/>
            </a:endParaRPr>
          </a:p>
          <a:p>
            <a:pPr lvl="2" algn="just" eaLnBrk="0" hangingPunct="0"/>
            <a:r>
              <a:rPr lang="en-US" sz="2800" dirty="0">
                <a:latin typeface="Symbol" pitchFamily="18" charset="2"/>
                <a:cs typeface="Times New Roman" pitchFamily="18" charset="0"/>
              </a:rPr>
              <a:t>·	</a:t>
            </a:r>
            <a:r>
              <a:rPr lang="sr-Cyrl-RS" sz="2800" b="1" dirty="0" smtClean="0">
                <a:latin typeface="Times New Roman" pitchFamily="18" charset="0"/>
              </a:rPr>
              <a:t>55</a:t>
            </a:r>
            <a:r>
              <a:rPr lang="fr-FR" sz="2400" b="1" dirty="0" smtClean="0">
                <a:latin typeface="Times New Roman" pitchFamily="18" charset="0"/>
                <a:cs typeface="Times New Roman" pitchFamily="18" charset="0"/>
              </a:rPr>
              <a:t>μ</a:t>
            </a:r>
            <a:r>
              <a:rPr lang="en-US" sz="2400" b="1" dirty="0">
                <a:latin typeface="Times New Roman" pitchFamily="18" charset="0"/>
                <a:cs typeface="Times New Roman" pitchFamily="18" charset="0"/>
              </a:rPr>
              <a:t>g</a:t>
            </a:r>
            <a:r>
              <a:rPr lang="en-US" sz="2400" dirty="0">
                <a:latin typeface="Times New Roman" pitchFamily="18" charset="0"/>
                <a:cs typeface="Times New Roman" pitchFamily="18" charset="0"/>
              </a:rPr>
              <a:t> </a:t>
            </a:r>
            <a:r>
              <a:rPr lang="en-US" sz="2800" b="1" dirty="0" err="1">
                <a:latin typeface="Times New Roman" pitchFamily="18" charset="0"/>
              </a:rPr>
              <a:t>одрасли</a:t>
            </a:r>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a:latin typeface="Times New Roman" pitchFamily="18" charset="0"/>
              </a:rPr>
              <a:t>У </a:t>
            </a:r>
            <a:r>
              <a:rPr lang="en-US" sz="2800" b="1" dirty="0" err="1">
                <a:latin typeface="Times New Roman" pitchFamily="18" charset="0"/>
              </a:rPr>
              <a:t>нашој</a:t>
            </a:r>
            <a:r>
              <a:rPr lang="en-US" sz="2800" b="1" dirty="0">
                <a:latin typeface="Times New Roman" pitchFamily="18" charset="0"/>
              </a:rPr>
              <a:t> </a:t>
            </a:r>
            <a:r>
              <a:rPr lang="en-US" sz="2800" b="1" dirty="0" err="1">
                <a:latin typeface="Times New Roman" pitchFamily="18" charset="0"/>
              </a:rPr>
              <a:t>земљи</a:t>
            </a:r>
            <a:r>
              <a:rPr lang="en-US" sz="2800" b="1" dirty="0">
                <a:latin typeface="Times New Roman" pitchFamily="18" charset="0"/>
              </a:rPr>
              <a:t> </a:t>
            </a:r>
            <a:r>
              <a:rPr lang="en-US" sz="2800" b="1" dirty="0" err="1">
                <a:latin typeface="Times New Roman" pitchFamily="18" charset="0"/>
              </a:rPr>
              <a:t>просечан</a:t>
            </a:r>
            <a:r>
              <a:rPr lang="en-US" sz="2800" b="1" dirty="0">
                <a:latin typeface="Times New Roman" pitchFamily="18" charset="0"/>
              </a:rPr>
              <a:t> </a:t>
            </a:r>
            <a:r>
              <a:rPr lang="en-US" sz="2800" b="1" dirty="0" err="1">
                <a:latin typeface="Times New Roman" pitchFamily="18" charset="0"/>
              </a:rPr>
              <a:t>унос</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око</a:t>
            </a:r>
            <a:r>
              <a:rPr lang="en-US" sz="2800" b="1" dirty="0">
                <a:latin typeface="Times New Roman" pitchFamily="18" charset="0"/>
              </a:rPr>
              <a:t> 70 </a:t>
            </a:r>
            <a:r>
              <a:rPr lang="fr-FR" sz="2800" b="1" dirty="0">
                <a:latin typeface="Times New Roman" pitchFamily="18" charset="0"/>
              </a:rPr>
              <a:t>μ</a:t>
            </a:r>
            <a:r>
              <a:rPr lang="en-US" sz="2800" b="1" dirty="0" smtClean="0">
                <a:latin typeface="Times New Roman" pitchFamily="18" charset="0"/>
              </a:rPr>
              <a:t>g.</a:t>
            </a:r>
            <a:endParaRPr lang="en-US" sz="2800" b="1" dirty="0">
              <a:latin typeface="Times New Roman" pitchFamily="18" charset="0"/>
            </a:endParaRPr>
          </a:p>
        </p:txBody>
      </p:sp>
    </p:spTree>
  </p:cSld>
  <p:clrMapOvr>
    <a:masterClrMapping/>
  </p:clrMapOvr>
  <p:transition advTm="9987"/>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323850" y="549275"/>
            <a:ext cx="7848600" cy="5262979"/>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СЕЛЕН И ЗДРАВЉЕ</a:t>
            </a:r>
          </a:p>
          <a:p>
            <a:pPr algn="just" eaLnBrk="0" hangingPunct="0"/>
            <a:endParaRPr lang="en-US" sz="2800" b="1" i="1" dirty="0">
              <a:latin typeface="Times New Roman" pitchFamily="18" charset="0"/>
            </a:endParaRPr>
          </a:p>
          <a:p>
            <a:pPr algn="just" eaLnBrk="0" hangingPunct="0"/>
            <a:r>
              <a:rPr lang="en-US" sz="2800" b="1" i="1" dirty="0" err="1">
                <a:latin typeface="Times New Roman" pitchFamily="18" charset="0"/>
              </a:rPr>
              <a:t>Дефицит</a:t>
            </a:r>
            <a:endParaRPr lang="en-US" sz="2800" b="1" i="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Недостатак</a:t>
            </a:r>
            <a:r>
              <a:rPr lang="en-US" sz="2800" b="1" dirty="0">
                <a:latin typeface="Times New Roman" pitchFamily="18" charset="0"/>
              </a:rPr>
              <a:t> </a:t>
            </a:r>
            <a:r>
              <a:rPr lang="en-US" sz="2800" b="1" dirty="0" err="1">
                <a:latin typeface="Times New Roman" pitchFamily="18" charset="0"/>
              </a:rPr>
              <a:t>селена</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први</a:t>
            </a:r>
            <a:r>
              <a:rPr lang="en-US" sz="2800" b="1" dirty="0">
                <a:latin typeface="Times New Roman" pitchFamily="18" charset="0"/>
              </a:rPr>
              <a:t> </a:t>
            </a:r>
            <a:r>
              <a:rPr lang="en-US" sz="2800" b="1" dirty="0" err="1">
                <a:latin typeface="Times New Roman" pitchFamily="18" charset="0"/>
              </a:rPr>
              <a:t>пут</a:t>
            </a:r>
            <a:r>
              <a:rPr lang="en-US" sz="2800" b="1" dirty="0">
                <a:latin typeface="Times New Roman" pitchFamily="18" charset="0"/>
              </a:rPr>
              <a:t> </a:t>
            </a:r>
            <a:r>
              <a:rPr lang="en-US" sz="2800" b="1" dirty="0" err="1">
                <a:latin typeface="Times New Roman" pitchFamily="18" charset="0"/>
              </a:rPr>
              <a:t>описан</a:t>
            </a:r>
            <a:r>
              <a:rPr lang="en-US" sz="2800" b="1" dirty="0">
                <a:latin typeface="Times New Roman" pitchFamily="18" charset="0"/>
              </a:rPr>
              <a:t> у </a:t>
            </a:r>
            <a:r>
              <a:rPr lang="en-US" sz="2800" b="1" dirty="0" err="1">
                <a:latin typeface="Times New Roman" pitchFamily="18" charset="0"/>
              </a:rPr>
              <a:t>Кини</a:t>
            </a:r>
            <a:r>
              <a:rPr lang="en-US" sz="2800" b="1" dirty="0">
                <a:latin typeface="Times New Roman" pitchFamily="18" charset="0"/>
              </a:rPr>
              <a:t>, </a:t>
            </a:r>
            <a:r>
              <a:rPr lang="en-US" sz="2800" b="1" dirty="0" err="1">
                <a:latin typeface="Times New Roman" pitchFamily="18" charset="0"/>
              </a:rPr>
              <a:t>на</a:t>
            </a:r>
            <a:r>
              <a:rPr lang="en-US" sz="2800" b="1" dirty="0">
                <a:latin typeface="Times New Roman" pitchFamily="18" charset="0"/>
              </a:rPr>
              <a:t> </a:t>
            </a:r>
            <a:r>
              <a:rPr lang="en-US" sz="2800" b="1" dirty="0" err="1">
                <a:latin typeface="Times New Roman" pitchFamily="18" charset="0"/>
              </a:rPr>
              <a:t>подручју</a:t>
            </a:r>
            <a:r>
              <a:rPr lang="en-US" sz="2800" b="1" dirty="0">
                <a:latin typeface="Times New Roman" pitchFamily="18" charset="0"/>
              </a:rPr>
              <a:t> </a:t>
            </a:r>
            <a:r>
              <a:rPr lang="en-US" sz="2800" b="1" dirty="0" err="1">
                <a:latin typeface="Times New Roman" pitchFamily="18" charset="0"/>
              </a:rPr>
              <a:t>где</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земљиште</a:t>
            </a:r>
            <a:r>
              <a:rPr lang="en-US" sz="2800" b="1" dirty="0">
                <a:latin typeface="Times New Roman" pitchFamily="18" charset="0"/>
              </a:rPr>
              <a:t> </a:t>
            </a:r>
            <a:r>
              <a:rPr lang="en-US" sz="2800" b="1" dirty="0" err="1">
                <a:latin typeface="Times New Roman" pitchFamily="18" charset="0"/>
              </a:rPr>
              <a:t>било</a:t>
            </a:r>
            <a:r>
              <a:rPr lang="en-US" sz="2800" b="1" dirty="0">
                <a:latin typeface="Times New Roman" pitchFamily="18" charset="0"/>
              </a:rPr>
              <a:t> </a:t>
            </a:r>
            <a:r>
              <a:rPr lang="en-US" sz="2800" b="1" dirty="0" err="1">
                <a:latin typeface="Times New Roman" pitchFamily="18" charset="0"/>
              </a:rPr>
              <a:t>сиромашно</a:t>
            </a:r>
            <a:r>
              <a:rPr lang="en-US" sz="2800" b="1" dirty="0">
                <a:latin typeface="Times New Roman" pitchFamily="18" charset="0"/>
              </a:rPr>
              <a:t> </a:t>
            </a:r>
            <a:r>
              <a:rPr lang="en-US" sz="2800" b="1" dirty="0" err="1" smtClean="0">
                <a:latin typeface="Times New Roman" pitchFamily="18" charset="0"/>
              </a:rPr>
              <a:t>селеном</a:t>
            </a:r>
            <a:r>
              <a:rPr lang="sr-Cyrl-RS" sz="2800" b="1" dirty="0" smtClean="0">
                <a:latin typeface="Times New Roman" pitchFamily="18" charset="0"/>
              </a:rPr>
              <a:t>, а манифестовао се у виду кардиомиопатије.</a:t>
            </a:r>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Последњих</a:t>
            </a:r>
            <a:r>
              <a:rPr lang="en-US" sz="2800" b="1" dirty="0">
                <a:latin typeface="Times New Roman" pitchFamily="18" charset="0"/>
              </a:rPr>
              <a:t> </a:t>
            </a:r>
            <a:r>
              <a:rPr lang="en-US" sz="2800" b="1" dirty="0" err="1">
                <a:latin typeface="Times New Roman" pitchFamily="18" charset="0"/>
              </a:rPr>
              <a:t>година</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недостатку</a:t>
            </a:r>
            <a:r>
              <a:rPr lang="en-US" sz="2800" b="1" dirty="0">
                <a:latin typeface="Times New Roman" pitchFamily="18" charset="0"/>
              </a:rPr>
              <a:t> </a:t>
            </a:r>
            <a:r>
              <a:rPr lang="en-US" sz="2800" b="1" dirty="0" err="1">
                <a:latin typeface="Times New Roman" pitchFamily="18" charset="0"/>
              </a:rPr>
              <a:t>селена</a:t>
            </a:r>
            <a:r>
              <a:rPr lang="en-US" sz="2800" b="1" dirty="0">
                <a:latin typeface="Times New Roman" pitchFamily="18" charset="0"/>
              </a:rPr>
              <a:t> </a:t>
            </a:r>
            <a:r>
              <a:rPr lang="en-US" sz="2800" b="1" dirty="0" err="1">
                <a:latin typeface="Times New Roman" pitchFamily="18" charset="0"/>
              </a:rPr>
              <a:t>приписује</a:t>
            </a:r>
            <a:r>
              <a:rPr lang="en-US" sz="2800" b="1" dirty="0">
                <a:latin typeface="Times New Roman" pitchFamily="18" charset="0"/>
              </a:rPr>
              <a:t> </a:t>
            </a:r>
            <a:r>
              <a:rPr lang="en-US" sz="2800" b="1" dirty="0" err="1">
                <a:latin typeface="Times New Roman" pitchFamily="18" charset="0"/>
              </a:rPr>
              <a:t>настанак</a:t>
            </a:r>
            <a:r>
              <a:rPr lang="en-US" sz="2800" b="1" dirty="0">
                <a:latin typeface="Times New Roman" pitchFamily="18" charset="0"/>
              </a:rPr>
              <a:t> </a:t>
            </a:r>
            <a:r>
              <a:rPr lang="en-US" sz="2800" b="1" dirty="0" err="1">
                <a:latin typeface="Times New Roman" pitchFamily="18" charset="0"/>
              </a:rPr>
              <a:t>хроничних</a:t>
            </a:r>
            <a:r>
              <a:rPr lang="en-US" sz="2800" b="1" dirty="0">
                <a:latin typeface="Times New Roman" pitchFamily="18" charset="0"/>
              </a:rPr>
              <a:t> </a:t>
            </a:r>
            <a:r>
              <a:rPr lang="en-US" sz="2800" b="1" dirty="0" err="1" smtClean="0">
                <a:latin typeface="Times New Roman" pitchFamily="18" charset="0"/>
              </a:rPr>
              <a:t>обољења</a:t>
            </a:r>
            <a:r>
              <a:rPr lang="en-US" sz="2800" b="1" dirty="0" smtClean="0">
                <a:latin typeface="Times New Roman" pitchFamily="18" charset="0"/>
              </a:rPr>
              <a:t> </a:t>
            </a:r>
            <a:r>
              <a:rPr lang="en-US" sz="2800" b="1" dirty="0">
                <a:latin typeface="Times New Roman" pitchFamily="18" charset="0"/>
              </a:rPr>
              <a:t>(</a:t>
            </a:r>
            <a:r>
              <a:rPr lang="en-US" sz="2800" b="1" i="1" dirty="0" err="1">
                <a:latin typeface="Times New Roman" pitchFamily="18" charset="0"/>
              </a:rPr>
              <a:t>коронарна</a:t>
            </a:r>
            <a:r>
              <a:rPr lang="en-US" sz="2800" b="1" i="1" dirty="0">
                <a:latin typeface="Times New Roman" pitchFamily="18" charset="0"/>
              </a:rPr>
              <a:t> </a:t>
            </a:r>
            <a:r>
              <a:rPr lang="en-US" sz="2800" b="1" i="1" dirty="0" err="1">
                <a:latin typeface="Times New Roman" pitchFamily="18" charset="0"/>
              </a:rPr>
              <a:t>болест</a:t>
            </a:r>
            <a:r>
              <a:rPr lang="en-US" sz="2800" b="1" i="1" dirty="0">
                <a:latin typeface="Times New Roman" pitchFamily="18" charset="0"/>
              </a:rPr>
              <a:t>, </a:t>
            </a:r>
            <a:r>
              <a:rPr lang="en-US" sz="2800" b="1" i="1" dirty="0" err="1">
                <a:latin typeface="Times New Roman" pitchFamily="18" charset="0"/>
              </a:rPr>
              <a:t>малигна</a:t>
            </a:r>
            <a:r>
              <a:rPr lang="en-US" sz="2800" b="1" i="1" dirty="0">
                <a:latin typeface="Times New Roman" pitchFamily="18" charset="0"/>
              </a:rPr>
              <a:t> </a:t>
            </a:r>
            <a:r>
              <a:rPr lang="en-US" sz="2800" b="1" i="1" dirty="0" err="1" smtClean="0">
                <a:latin typeface="Times New Roman" pitchFamily="18" charset="0"/>
              </a:rPr>
              <a:t>обољења</a:t>
            </a:r>
            <a:r>
              <a:rPr lang="en-US" sz="2800" b="1" dirty="0" smtClean="0">
                <a:latin typeface="Times New Roman" pitchFamily="18" charset="0"/>
              </a:rPr>
              <a:t>).</a:t>
            </a:r>
            <a:endParaRPr lang="fr-FR" sz="2400" b="1" dirty="0">
              <a:latin typeface="Times New Roman" pitchFamily="18" charset="0"/>
            </a:endParaRPr>
          </a:p>
        </p:txBody>
      </p:sp>
    </p:spTree>
  </p:cSld>
  <p:clrMapOvr>
    <a:masterClrMapping/>
  </p:clrMapOvr>
  <p:transition advTm="17890"/>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3"/>
          <p:cNvSpPr txBox="1">
            <a:spLocks noChangeArrowheads="1"/>
          </p:cNvSpPr>
          <p:nvPr/>
        </p:nvSpPr>
        <p:spPr bwMode="auto">
          <a:xfrm>
            <a:off x="323850" y="692150"/>
            <a:ext cx="8153400" cy="5797550"/>
          </a:xfrm>
          <a:prstGeom prst="rect">
            <a:avLst/>
          </a:prstGeom>
          <a:noFill/>
          <a:ln w="9525">
            <a:noFill/>
            <a:miter lim="800000"/>
            <a:headEnd/>
            <a:tailEnd/>
          </a:ln>
        </p:spPr>
        <p:txBody>
          <a:bodyPr>
            <a:spAutoFit/>
          </a:bodyPr>
          <a:lstStyle/>
          <a:p>
            <a:pPr algn="just" eaLnBrk="0" hangingPunct="0"/>
            <a:r>
              <a:rPr lang="en-US" sz="2800" b="1">
                <a:latin typeface="Times New Roman" pitchFamily="18" charset="0"/>
              </a:rPr>
              <a:t>СЕЛЕН И ЗДРАВЉЕ</a:t>
            </a:r>
          </a:p>
          <a:p>
            <a:pPr algn="just" eaLnBrk="0" hangingPunct="0"/>
            <a:endParaRPr lang="en-US" b="1" i="1">
              <a:latin typeface="Times New Roman" pitchFamily="18" charset="0"/>
            </a:endParaRPr>
          </a:p>
          <a:p>
            <a:pPr algn="just" eaLnBrk="0" hangingPunct="0"/>
            <a:r>
              <a:rPr lang="en-US" sz="2800" b="1" i="1">
                <a:latin typeface="Times New Roman" pitchFamily="18" charset="0"/>
              </a:rPr>
              <a:t>Токсичност</a:t>
            </a:r>
          </a:p>
          <a:p>
            <a:pPr algn="just" eaLnBrk="0" hangingPunct="0"/>
            <a:endParaRPr lang="en-US" sz="1600" b="1">
              <a:latin typeface="Times New Roman" pitchFamily="18" charset="0"/>
            </a:endParaRPr>
          </a:p>
          <a:p>
            <a:pPr algn="just" eaLnBrk="0" hangingPunct="0"/>
            <a:r>
              <a:rPr lang="en-US" sz="2800" b="1">
                <a:latin typeface="Times New Roman" pitchFamily="18" charset="0"/>
              </a:rPr>
              <a:t>Није уобичајена појава нежељених ефеката при уносу селена из хране.</a:t>
            </a:r>
          </a:p>
          <a:p>
            <a:pPr algn="just" eaLnBrk="0" hangingPunct="0"/>
            <a:endParaRPr lang="en-US" sz="1600" b="1">
              <a:latin typeface="Times New Roman" pitchFamily="18" charset="0"/>
            </a:endParaRPr>
          </a:p>
          <a:p>
            <a:pPr algn="just" eaLnBrk="0" hangingPunct="0"/>
            <a:r>
              <a:rPr lang="fr-FR" sz="2800" b="1">
                <a:latin typeface="Times New Roman" pitchFamily="18" charset="0"/>
              </a:rPr>
              <a:t>Нежељени ефекти регистровани су при употреби суплемената (</a:t>
            </a:r>
            <a:r>
              <a:rPr lang="fr-FR" sz="2800" b="1" i="1">
                <a:latin typeface="Times New Roman" pitchFamily="18" charset="0"/>
              </a:rPr>
              <a:t>могу да се јаве при уносу од 600 μg дневно, а ако се уносу 1000 μg дневно јавља се опадање косе, промене на прстима, гастроинтестиналне сметње</a:t>
            </a:r>
            <a:r>
              <a:rPr lang="fr-FR" sz="2800" b="1">
                <a:latin typeface="Times New Roman" pitchFamily="18" charset="0"/>
              </a:rPr>
              <a:t>). </a:t>
            </a:r>
          </a:p>
          <a:p>
            <a:pPr algn="just" eaLnBrk="0" hangingPunct="0"/>
            <a:endParaRPr lang="fr-FR" sz="1600" b="1">
              <a:latin typeface="Times New Roman" pitchFamily="18" charset="0"/>
            </a:endParaRPr>
          </a:p>
          <a:p>
            <a:pPr algn="just" eaLnBrk="0" hangingPunct="0"/>
            <a:r>
              <a:rPr lang="fr-FR" sz="2800" b="1">
                <a:latin typeface="Times New Roman" pitchFamily="18" charset="0"/>
              </a:rPr>
              <a:t>Када постоји потреба за уносом суплемента, не треба уносити више од 200 μg дневно.</a:t>
            </a:r>
            <a:r>
              <a:rPr lang="fr-FR" sz="2400" b="1">
                <a:latin typeface="Times New Roman" pitchFamily="18" charset="0"/>
              </a:rPr>
              <a:t> </a:t>
            </a:r>
          </a:p>
        </p:txBody>
      </p:sp>
    </p:spTree>
  </p:cSld>
  <p:clrMapOvr>
    <a:masterClrMapping/>
  </p:clrMapOvr>
  <p:transition advTm="11267"/>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539750" y="476250"/>
            <a:ext cx="8153400" cy="4972050"/>
          </a:xfrm>
          <a:prstGeom prst="rect">
            <a:avLst/>
          </a:prstGeom>
          <a:noFill/>
          <a:ln w="9525">
            <a:noFill/>
            <a:miter lim="800000"/>
            <a:headEnd/>
            <a:tailEnd/>
          </a:ln>
          <a:effectLst/>
        </p:spPr>
        <p:txBody>
          <a:bodyPr>
            <a:spAutoFit/>
          </a:bodyPr>
          <a:lstStyle/>
          <a:p>
            <a:pPr algn="just" eaLnBrk="0" hangingPunct="0"/>
            <a:r>
              <a:rPr lang="fr-FR" sz="2800" b="1" dirty="0">
                <a:latin typeface="Times New Roman" pitchFamily="18" charset="0"/>
              </a:rPr>
              <a:t>БАКАР - </a:t>
            </a:r>
            <a:r>
              <a:rPr lang="fr-FR" sz="2800" b="1" dirty="0" err="1">
                <a:latin typeface="Times New Roman" pitchFamily="18" charset="0"/>
              </a:rPr>
              <a:t>з</a:t>
            </a:r>
            <a:r>
              <a:rPr lang="fr-FR" sz="2800" b="1" i="1" dirty="0" err="1">
                <a:latin typeface="Times New Roman" pitchFamily="18" charset="0"/>
              </a:rPr>
              <a:t>начај</a:t>
            </a:r>
            <a:r>
              <a:rPr lang="fr-FR" sz="2800" b="1" i="1" dirty="0">
                <a:latin typeface="Times New Roman" pitchFamily="18" charset="0"/>
              </a:rPr>
              <a:t> и </a:t>
            </a:r>
            <a:r>
              <a:rPr lang="fr-FR" sz="2800" b="1" i="1" dirty="0" err="1">
                <a:latin typeface="Times New Roman" pitchFamily="18" charset="0"/>
              </a:rPr>
              <a:t>улога</a:t>
            </a:r>
            <a:endParaRPr lang="fr-FR" sz="2800" b="1" i="1" dirty="0">
              <a:latin typeface="Times New Roman" pitchFamily="18" charset="0"/>
            </a:endParaRPr>
          </a:p>
          <a:p>
            <a:pPr algn="just" eaLnBrk="0" hangingPunct="0"/>
            <a:endParaRPr lang="fr-FR" sz="2800" b="1" dirty="0">
              <a:latin typeface="Times New Roman" pitchFamily="18" charset="0"/>
            </a:endParaRPr>
          </a:p>
          <a:p>
            <a:pPr algn="just" eaLnBrk="0" hangingPunct="0"/>
            <a:r>
              <a:rPr lang="fr-FR" sz="2800" b="1" dirty="0" err="1">
                <a:latin typeface="Times New Roman" pitchFamily="18" charset="0"/>
              </a:rPr>
              <a:t>Главна</a:t>
            </a:r>
            <a:r>
              <a:rPr lang="fr-FR" sz="2800" b="1" dirty="0">
                <a:latin typeface="Times New Roman" pitchFamily="18" charset="0"/>
              </a:rPr>
              <a:t> </a:t>
            </a:r>
            <a:r>
              <a:rPr lang="fr-FR" sz="2800" b="1" dirty="0" err="1">
                <a:latin typeface="Times New Roman" pitchFamily="18" charset="0"/>
              </a:rPr>
              <a:t>улога</a:t>
            </a:r>
            <a:r>
              <a:rPr lang="fr-FR" sz="2800" b="1" dirty="0">
                <a:latin typeface="Times New Roman" pitchFamily="18" charset="0"/>
              </a:rPr>
              <a:t> </a:t>
            </a:r>
            <a:r>
              <a:rPr lang="fr-FR" sz="2800" b="1" dirty="0" err="1">
                <a:latin typeface="Times New Roman" pitchFamily="18" charset="0"/>
              </a:rPr>
              <a:t>му</a:t>
            </a:r>
            <a:r>
              <a:rPr lang="fr-FR" sz="2800" b="1" dirty="0">
                <a:latin typeface="Times New Roman" pitchFamily="18" charset="0"/>
              </a:rPr>
              <a:t> </a:t>
            </a:r>
            <a:r>
              <a:rPr lang="fr-FR" sz="2800" b="1" dirty="0" err="1">
                <a:latin typeface="Times New Roman" pitchFamily="18" charset="0"/>
              </a:rPr>
              <a:t>је</a:t>
            </a:r>
            <a:r>
              <a:rPr lang="fr-FR" sz="2800" b="1" dirty="0">
                <a:latin typeface="Times New Roman" pitchFamily="18" charset="0"/>
              </a:rPr>
              <a:t> у </a:t>
            </a:r>
            <a:r>
              <a:rPr lang="fr-FR" sz="2800" b="1" dirty="0" err="1">
                <a:latin typeface="Times New Roman" pitchFamily="18" charset="0"/>
              </a:rPr>
              <a:t>градњи</a:t>
            </a:r>
            <a:r>
              <a:rPr lang="fr-FR" sz="2800" b="1" dirty="0">
                <a:latin typeface="Times New Roman" pitchFamily="18" charset="0"/>
              </a:rPr>
              <a:t> </a:t>
            </a:r>
            <a:r>
              <a:rPr lang="fr-FR" sz="2800" b="1" dirty="0" err="1">
                <a:latin typeface="Times New Roman" pitchFamily="18" charset="0"/>
              </a:rPr>
              <a:t>металоензима</a:t>
            </a:r>
            <a:r>
              <a:rPr lang="fr-FR" sz="2800" b="1" dirty="0">
                <a:latin typeface="Times New Roman" pitchFamily="18" charset="0"/>
              </a:rPr>
              <a:t>. </a:t>
            </a:r>
            <a:r>
              <a:rPr lang="fr-FR" sz="2800" b="1" dirty="0" err="1">
                <a:latin typeface="Times New Roman" pitchFamily="18" charset="0"/>
              </a:rPr>
              <a:t>Битан</a:t>
            </a:r>
            <a:r>
              <a:rPr lang="fr-FR" sz="2800" b="1" dirty="0">
                <a:latin typeface="Times New Roman" pitchFamily="18" charset="0"/>
              </a:rPr>
              <a:t> </a:t>
            </a:r>
            <a:r>
              <a:rPr lang="fr-FR" sz="2800" b="1" dirty="0" err="1">
                <a:latin typeface="Times New Roman" pitchFamily="18" charset="0"/>
              </a:rPr>
              <a:t>је</a:t>
            </a:r>
            <a:r>
              <a:rPr lang="fr-FR" sz="2800" b="1" dirty="0">
                <a:latin typeface="Times New Roman" pitchFamily="18" charset="0"/>
              </a:rPr>
              <a:t> </a:t>
            </a:r>
            <a:r>
              <a:rPr lang="fr-FR" sz="2800" b="1" dirty="0" err="1">
                <a:latin typeface="Times New Roman" pitchFamily="18" charset="0"/>
              </a:rPr>
              <a:t>за</a:t>
            </a:r>
            <a:r>
              <a:rPr lang="fr-FR" sz="2800" b="1" dirty="0">
                <a:latin typeface="Times New Roman" pitchFamily="18" charset="0"/>
              </a:rPr>
              <a:t>:</a:t>
            </a:r>
          </a:p>
          <a:p>
            <a:pPr algn="just" eaLnBrk="0" hangingPunct="0"/>
            <a:endParaRPr lang="fr-FR" sz="2000" b="1" dirty="0">
              <a:latin typeface="Times New Roman" pitchFamily="18" charset="0"/>
            </a:endParaRPr>
          </a:p>
          <a:p>
            <a:pPr algn="just" eaLnBrk="0" hangingPunct="0"/>
            <a:endParaRPr lang="fr-FR" sz="2000" b="1" dirty="0">
              <a:latin typeface="Times New Roman" pitchFamily="18" charset="0"/>
            </a:endParaRPr>
          </a:p>
          <a:p>
            <a:pPr lvl="1" algn="just" eaLnBrk="0" hangingPunct="0"/>
            <a:r>
              <a:rPr lang="fr-FR" sz="2800" dirty="0">
                <a:latin typeface="Symbol" pitchFamily="18" charset="2"/>
                <a:cs typeface="Times New Roman" pitchFamily="18" charset="0"/>
              </a:rPr>
              <a:t>·	</a:t>
            </a:r>
            <a:r>
              <a:rPr lang="fr-FR" sz="2800" b="1" dirty="0" err="1">
                <a:latin typeface="Times New Roman" pitchFamily="18" charset="0"/>
              </a:rPr>
              <a:t>синтезу</a:t>
            </a:r>
            <a:r>
              <a:rPr lang="fr-FR" sz="2800" b="1" dirty="0">
                <a:latin typeface="Times New Roman" pitchFamily="18" charset="0"/>
              </a:rPr>
              <a:t> </a:t>
            </a:r>
            <a:r>
              <a:rPr lang="fr-FR" sz="2800" b="1" dirty="0" err="1">
                <a:latin typeface="Times New Roman" pitchFamily="18" charset="0"/>
              </a:rPr>
              <a:t>комплексних</a:t>
            </a:r>
            <a:r>
              <a:rPr lang="fr-FR" sz="2800" b="1" dirty="0">
                <a:latin typeface="Times New Roman" pitchFamily="18" charset="0"/>
              </a:rPr>
              <a:t> </a:t>
            </a:r>
            <a:r>
              <a:rPr lang="fr-FR" sz="2800" b="1" dirty="0" err="1">
                <a:latin typeface="Times New Roman" pitchFamily="18" charset="0"/>
              </a:rPr>
              <a:t>протеина</a:t>
            </a:r>
            <a:r>
              <a:rPr lang="fr-FR" sz="2800" b="1" dirty="0">
                <a:latin typeface="Times New Roman" pitchFamily="18" charset="0"/>
              </a:rPr>
              <a:t>, </a:t>
            </a:r>
            <a:r>
              <a:rPr lang="fr-FR" sz="2800" b="1" dirty="0" err="1">
                <a:latin typeface="Times New Roman" pitchFamily="18" charset="0"/>
              </a:rPr>
              <a:t>неуротрансмитера</a:t>
            </a:r>
            <a:r>
              <a:rPr lang="fr-FR" sz="2800" b="1" dirty="0">
                <a:latin typeface="Times New Roman" pitchFamily="18" charset="0"/>
              </a:rPr>
              <a:t>, </a:t>
            </a:r>
            <a:r>
              <a:rPr lang="fr-FR" sz="2800" b="1" dirty="0" err="1" smtClean="0">
                <a:latin typeface="Times New Roman" pitchFamily="18" charset="0"/>
              </a:rPr>
              <a:t>неуропептида</a:t>
            </a:r>
            <a:r>
              <a:rPr lang="fr-FR" sz="2800" b="1" dirty="0" smtClean="0">
                <a:latin typeface="Times New Roman" pitchFamily="18" charset="0"/>
              </a:rPr>
              <a:t>,</a:t>
            </a:r>
            <a:endParaRPr lang="fr-FR" sz="2800" b="1" dirty="0">
              <a:latin typeface="Times New Roman" pitchFamily="18" charset="0"/>
            </a:endParaRPr>
          </a:p>
          <a:p>
            <a:pPr lvl="1" eaLnBrk="0" hangingPunct="0"/>
            <a:r>
              <a:rPr lang="fr-FR" sz="2800" dirty="0">
                <a:latin typeface="Symbol" pitchFamily="18" charset="2"/>
                <a:cs typeface="Times New Roman" pitchFamily="18" charset="0"/>
              </a:rPr>
              <a:t>·	</a:t>
            </a:r>
            <a:r>
              <a:rPr lang="fr-FR" sz="2800" b="1" dirty="0" err="1" smtClean="0">
                <a:latin typeface="Times New Roman" pitchFamily="18" charset="0"/>
              </a:rPr>
              <a:t>бакар</a:t>
            </a:r>
            <a:r>
              <a:rPr lang="fr-FR" sz="2800" b="1" dirty="0" smtClean="0">
                <a:latin typeface="Times New Roman" pitchFamily="18" charset="0"/>
              </a:rPr>
              <a:t> </a:t>
            </a:r>
            <a:r>
              <a:rPr lang="fr-FR" sz="2800" b="1" dirty="0" err="1">
                <a:latin typeface="Times New Roman" pitchFamily="18" charset="0"/>
              </a:rPr>
              <a:t>из</a:t>
            </a:r>
            <a:r>
              <a:rPr lang="fr-FR" sz="2800" b="1" dirty="0">
                <a:latin typeface="Times New Roman" pitchFamily="18" charset="0"/>
              </a:rPr>
              <a:t> </a:t>
            </a:r>
            <a:r>
              <a:rPr lang="fr-FR" sz="2800" b="1" dirty="0" err="1">
                <a:latin typeface="Times New Roman" pitchFamily="18" charset="0"/>
              </a:rPr>
              <a:t>еритроцита</a:t>
            </a:r>
            <a:r>
              <a:rPr lang="fr-FR" sz="2800" b="1" dirty="0">
                <a:latin typeface="Times New Roman" pitchFamily="18" charset="0"/>
              </a:rPr>
              <a:t> </a:t>
            </a:r>
            <a:r>
              <a:rPr lang="fr-FR" sz="2800" b="1" dirty="0" err="1">
                <a:latin typeface="Times New Roman" pitchFamily="18" charset="0"/>
              </a:rPr>
              <a:t>је</a:t>
            </a:r>
            <a:r>
              <a:rPr lang="fr-FR" sz="2800" b="1" dirty="0">
                <a:latin typeface="Times New Roman" pitchFamily="18" charset="0"/>
              </a:rPr>
              <a:t> у </a:t>
            </a:r>
            <a:r>
              <a:rPr lang="fr-FR" sz="2800" b="1" dirty="0" err="1">
                <a:latin typeface="Times New Roman" pitchFamily="18" charset="0"/>
              </a:rPr>
              <a:t>саставу</a:t>
            </a:r>
            <a:r>
              <a:rPr lang="fr-FR" sz="2800" b="1" dirty="0">
                <a:latin typeface="Times New Roman" pitchFamily="18" charset="0"/>
              </a:rPr>
              <a:t> </a:t>
            </a:r>
            <a:r>
              <a:rPr lang="fr-FR" sz="2800" b="1" dirty="0" err="1">
                <a:latin typeface="Times New Roman" pitchFamily="18" charset="0"/>
              </a:rPr>
              <a:t>супероксид</a:t>
            </a:r>
            <a:r>
              <a:rPr lang="fr-FR" sz="2800" b="1" dirty="0">
                <a:latin typeface="Times New Roman" pitchFamily="18" charset="0"/>
              </a:rPr>
              <a:t>-</a:t>
            </a:r>
            <a:r>
              <a:rPr lang="fr-FR" sz="2800" b="1" dirty="0" err="1">
                <a:latin typeface="Times New Roman" pitchFamily="18" charset="0"/>
              </a:rPr>
              <a:t>дисмутазе</a:t>
            </a:r>
            <a:r>
              <a:rPr lang="fr-FR" sz="2800" b="1" dirty="0">
                <a:latin typeface="Times New Roman" pitchFamily="18" charset="0"/>
              </a:rPr>
              <a:t> </a:t>
            </a:r>
            <a:r>
              <a:rPr lang="fr-FR" sz="2800" b="1" dirty="0" err="1">
                <a:latin typeface="Times New Roman" pitchFamily="18" charset="0"/>
              </a:rPr>
              <a:t>укључене</a:t>
            </a:r>
            <a:r>
              <a:rPr lang="fr-FR" sz="2800" b="1" dirty="0">
                <a:latin typeface="Times New Roman" pitchFamily="18" charset="0"/>
              </a:rPr>
              <a:t> у </a:t>
            </a:r>
            <a:r>
              <a:rPr lang="fr-FR" sz="2800" b="1" dirty="0" err="1">
                <a:latin typeface="Times New Roman" pitchFamily="18" charset="0"/>
              </a:rPr>
              <a:t>отклањање</a:t>
            </a:r>
            <a:r>
              <a:rPr lang="fr-FR" sz="2800" b="1" dirty="0">
                <a:latin typeface="Times New Roman" pitchFamily="18" charset="0"/>
              </a:rPr>
              <a:t> </a:t>
            </a:r>
            <a:r>
              <a:rPr lang="fr-FR" sz="2800" b="1" dirty="0" err="1">
                <a:latin typeface="Times New Roman" pitchFamily="18" charset="0"/>
              </a:rPr>
              <a:t>слободних</a:t>
            </a:r>
            <a:r>
              <a:rPr lang="fr-FR" sz="2800" b="1" dirty="0">
                <a:latin typeface="Times New Roman" pitchFamily="18" charset="0"/>
              </a:rPr>
              <a:t> </a:t>
            </a:r>
            <a:r>
              <a:rPr lang="fr-FR" sz="2800" b="1" dirty="0" err="1" smtClean="0">
                <a:latin typeface="Times New Roman" pitchFamily="18" charset="0"/>
              </a:rPr>
              <a:t>радикала</a:t>
            </a:r>
            <a:r>
              <a:rPr lang="fr-FR" sz="2800" b="1" dirty="0" smtClean="0">
                <a:latin typeface="Times New Roman" pitchFamily="18" charset="0"/>
              </a:rPr>
              <a:t>,</a:t>
            </a:r>
            <a:endParaRPr lang="fr-FR" sz="2800" b="1" dirty="0">
              <a:latin typeface="Times New Roman" pitchFamily="18" charset="0"/>
            </a:endParaRPr>
          </a:p>
          <a:p>
            <a:pPr lvl="1" eaLnBrk="0" hangingPunct="0"/>
            <a:r>
              <a:rPr lang="fr-FR" sz="2800" dirty="0">
                <a:latin typeface="Symbol" pitchFamily="18" charset="2"/>
                <a:cs typeface="Times New Roman" pitchFamily="18" charset="0"/>
              </a:rPr>
              <a:t>·	</a:t>
            </a:r>
            <a:r>
              <a:rPr lang="fr-FR" sz="2800" b="1" dirty="0" err="1">
                <a:latin typeface="Times New Roman" pitchFamily="18" charset="0"/>
              </a:rPr>
              <a:t>апсорпцију</a:t>
            </a:r>
            <a:r>
              <a:rPr lang="fr-FR" sz="2800" b="1" dirty="0">
                <a:latin typeface="Times New Roman" pitchFamily="18" charset="0"/>
              </a:rPr>
              <a:t> и </a:t>
            </a:r>
            <a:r>
              <a:rPr lang="fr-FR" sz="2800" b="1" dirty="0" err="1">
                <a:latin typeface="Times New Roman" pitchFamily="18" charset="0"/>
              </a:rPr>
              <a:t>мобилизацију</a:t>
            </a:r>
            <a:r>
              <a:rPr lang="fr-FR" sz="2800" b="1" dirty="0">
                <a:latin typeface="Times New Roman" pitchFamily="18" charset="0"/>
              </a:rPr>
              <a:t> </a:t>
            </a:r>
            <a:r>
              <a:rPr lang="fr-FR" sz="2800" b="1" dirty="0" err="1" smtClean="0">
                <a:latin typeface="Times New Roman" pitchFamily="18" charset="0"/>
              </a:rPr>
              <a:t>гвожђа</a:t>
            </a:r>
            <a:r>
              <a:rPr lang="fr-FR" sz="2800" b="1" dirty="0" smtClean="0">
                <a:latin typeface="Times New Roman" pitchFamily="18" charset="0"/>
              </a:rPr>
              <a:t>.</a:t>
            </a:r>
            <a:endParaRPr lang="fr-FR" sz="2800" b="1" dirty="0">
              <a:latin typeface="Times New Roman" pitchFamily="18" charset="0"/>
            </a:endParaRPr>
          </a:p>
        </p:txBody>
      </p:sp>
    </p:spTree>
  </p:cSld>
  <p:clrMapOvr>
    <a:masterClrMapping/>
  </p:clrMapOvr>
  <p:transition advTm="20094"/>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Box 2"/>
          <p:cNvSpPr txBox="1">
            <a:spLocks noChangeArrowheads="1"/>
          </p:cNvSpPr>
          <p:nvPr/>
        </p:nvSpPr>
        <p:spPr bwMode="auto">
          <a:xfrm>
            <a:off x="468313" y="1125538"/>
            <a:ext cx="8153400" cy="5338762"/>
          </a:xfrm>
          <a:prstGeom prst="rect">
            <a:avLst/>
          </a:prstGeom>
          <a:noFill/>
          <a:ln w="9525">
            <a:noFill/>
            <a:miter lim="800000"/>
            <a:headEnd/>
            <a:tailEnd/>
          </a:ln>
          <a:effectLst/>
        </p:spPr>
        <p:txBody>
          <a:bodyPr>
            <a:spAutoFit/>
          </a:bodyPr>
          <a:lstStyle/>
          <a:p>
            <a:pPr algn="just" eaLnBrk="0" hangingPunct="0"/>
            <a:r>
              <a:rPr lang="fr-FR" sz="2800" b="1">
                <a:latin typeface="Times New Roman" pitchFamily="18" charset="0"/>
              </a:rPr>
              <a:t>БАКАР </a:t>
            </a:r>
            <a:r>
              <a:rPr lang="fr-FR" sz="3200" b="1">
                <a:latin typeface="Times New Roman" pitchFamily="18" charset="0"/>
              </a:rPr>
              <a:t>- </a:t>
            </a:r>
            <a:r>
              <a:rPr lang="en-US" sz="2800" b="1" i="1">
                <a:latin typeface="Times New Roman" pitchFamily="18" charset="0"/>
              </a:rPr>
              <a:t>Биланс бакар и потребан унос</a:t>
            </a:r>
          </a:p>
          <a:p>
            <a:pPr algn="just" eaLnBrk="0" hangingPunct="0"/>
            <a:endParaRPr lang="en-US" b="1">
              <a:latin typeface="Times New Roman" pitchFamily="18" charset="0"/>
            </a:endParaRPr>
          </a:p>
          <a:p>
            <a:pPr algn="just" eaLnBrk="0" hangingPunct="0"/>
            <a:r>
              <a:rPr lang="en-US" sz="2800" b="1">
                <a:latin typeface="Times New Roman" pitchFamily="18" charset="0"/>
              </a:rPr>
              <a:t>ГЛАВНИ ИЗВОР</a:t>
            </a:r>
          </a:p>
          <a:p>
            <a:pPr algn="just" eaLnBrk="0" hangingPunct="0"/>
            <a:endParaRPr lang="en-US" sz="1600" b="1">
              <a:latin typeface="Times New Roman" pitchFamily="18" charset="0"/>
            </a:endParaRPr>
          </a:p>
          <a:p>
            <a:pPr lvl="2" algn="just" eaLnBrk="0" hangingPunct="0"/>
            <a:r>
              <a:rPr lang="en-US" sz="2800">
                <a:latin typeface="Symbol" pitchFamily="18" charset="2"/>
                <a:cs typeface="Times New Roman" pitchFamily="18" charset="0"/>
              </a:rPr>
              <a:t>·	</a:t>
            </a:r>
            <a:r>
              <a:rPr lang="en-US" sz="2800" b="1" i="1">
                <a:latin typeface="Times New Roman" pitchFamily="18" charset="0"/>
              </a:rPr>
              <a:t>Намирнице животињског порекла</a:t>
            </a:r>
          </a:p>
          <a:p>
            <a:pPr algn="just" eaLnBrk="0" hangingPunct="0"/>
            <a:endParaRPr lang="en-US" b="1">
              <a:latin typeface="Times New Roman" pitchFamily="18" charset="0"/>
            </a:endParaRPr>
          </a:p>
          <a:p>
            <a:pPr lvl="4" algn="just" eaLnBrk="0" hangingPunct="0"/>
            <a:r>
              <a:rPr lang="en-US" sz="2800">
                <a:latin typeface="Wingdings" pitchFamily="2" charset="2"/>
                <a:cs typeface="Times New Roman" pitchFamily="18" charset="0"/>
              </a:rPr>
              <a:t>Ø	</a:t>
            </a:r>
            <a:r>
              <a:rPr lang="en-US" sz="2800" b="1">
                <a:latin typeface="Times New Roman" pitchFamily="18" charset="0"/>
              </a:rPr>
              <a:t>шкољке</a:t>
            </a:r>
          </a:p>
          <a:p>
            <a:pPr lvl="4" eaLnBrk="0" hangingPunct="0"/>
            <a:r>
              <a:rPr lang="en-US" sz="2800">
                <a:latin typeface="Wingdings" pitchFamily="2" charset="2"/>
                <a:cs typeface="Times New Roman" pitchFamily="18" charset="0"/>
              </a:rPr>
              <a:t>Ø	</a:t>
            </a:r>
            <a:r>
              <a:rPr lang="en-US" sz="2800" b="1">
                <a:latin typeface="Times New Roman" pitchFamily="18" charset="0"/>
              </a:rPr>
              <a:t>изнутрице (</a:t>
            </a:r>
            <a:r>
              <a:rPr lang="en-US" sz="2800" b="1" i="1">
                <a:latin typeface="Times New Roman" pitchFamily="18" charset="0"/>
              </a:rPr>
              <a:t>свињска јетра</a:t>
            </a:r>
            <a:r>
              <a:rPr lang="en-US" sz="2800" b="1">
                <a:latin typeface="Times New Roman" pitchFamily="18" charset="0"/>
              </a:rPr>
              <a:t>)</a:t>
            </a:r>
          </a:p>
          <a:p>
            <a:pPr algn="just" eaLnBrk="0" hangingPunct="0"/>
            <a:endParaRPr lang="en-US" b="1">
              <a:latin typeface="Times New Roman" pitchFamily="18" charset="0"/>
            </a:endParaRPr>
          </a:p>
          <a:p>
            <a:pPr lvl="2" algn="just" eaLnBrk="0" hangingPunct="0"/>
            <a:r>
              <a:rPr lang="en-US" sz="2800">
                <a:latin typeface="Symbol" pitchFamily="18" charset="2"/>
                <a:cs typeface="Times New Roman" pitchFamily="18" charset="0"/>
              </a:rPr>
              <a:t>·	</a:t>
            </a:r>
            <a:r>
              <a:rPr lang="en-US" sz="2800" b="1" i="1">
                <a:latin typeface="Times New Roman" pitchFamily="18" charset="0"/>
              </a:rPr>
              <a:t>Намирнице биљног порекла</a:t>
            </a:r>
          </a:p>
          <a:p>
            <a:pPr algn="just" eaLnBrk="0" hangingPunct="0"/>
            <a:endParaRPr lang="en-US" b="1">
              <a:latin typeface="Times New Roman" pitchFamily="18" charset="0"/>
            </a:endParaRPr>
          </a:p>
          <a:p>
            <a:pPr lvl="4" algn="just" eaLnBrk="0" hangingPunct="0"/>
            <a:r>
              <a:rPr lang="en-US" sz="2800">
                <a:latin typeface="Wingdings" pitchFamily="2" charset="2"/>
                <a:cs typeface="Times New Roman" pitchFamily="18" charset="0"/>
              </a:rPr>
              <a:t>Ø	</a:t>
            </a:r>
            <a:r>
              <a:rPr lang="en-US" sz="2800" b="1">
                <a:latin typeface="Times New Roman" pitchFamily="18" charset="0"/>
              </a:rPr>
              <a:t>интегралне житарице</a:t>
            </a:r>
          </a:p>
          <a:p>
            <a:pPr lvl="4" eaLnBrk="0" hangingPunct="0"/>
            <a:r>
              <a:rPr lang="en-US" sz="2800">
                <a:latin typeface="Wingdings" pitchFamily="2" charset="2"/>
                <a:cs typeface="Times New Roman" pitchFamily="18" charset="0"/>
              </a:rPr>
              <a:t>Ø	</a:t>
            </a:r>
            <a:r>
              <a:rPr lang="en-US" sz="2800" b="1">
                <a:latin typeface="Times New Roman" pitchFamily="18" charset="0"/>
              </a:rPr>
              <a:t>легуминозе</a:t>
            </a:r>
          </a:p>
          <a:p>
            <a:pPr lvl="4" eaLnBrk="0" hangingPunct="0"/>
            <a:r>
              <a:rPr lang="en-US" sz="2800">
                <a:latin typeface="Wingdings" pitchFamily="2" charset="2"/>
                <a:cs typeface="Times New Roman" pitchFamily="18" charset="0"/>
              </a:rPr>
              <a:t>Ø	</a:t>
            </a:r>
            <a:r>
              <a:rPr lang="en-US" sz="2800" b="1">
                <a:latin typeface="Times New Roman" pitchFamily="18" charset="0"/>
              </a:rPr>
              <a:t>ораси</a:t>
            </a:r>
          </a:p>
        </p:txBody>
      </p:sp>
    </p:spTree>
  </p:cSld>
  <p:clrMapOvr>
    <a:masterClrMapping/>
  </p:clrMapOvr>
  <p:transition advTm="1210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685800" y="1657350"/>
            <a:ext cx="8153400" cy="5276850"/>
          </a:xfrm>
          <a:prstGeom prst="rect">
            <a:avLst/>
          </a:prstGeom>
          <a:noFill/>
          <a:ln w="9525">
            <a:noFill/>
            <a:miter lim="800000"/>
            <a:headEnd/>
            <a:tailEnd/>
          </a:ln>
          <a:effectLst/>
        </p:spPr>
        <p:txBody>
          <a:bodyPr>
            <a:spAutoFit/>
          </a:bodyPr>
          <a:lstStyle/>
          <a:p>
            <a:pPr algn="just" eaLnBrk="0" hangingPunct="0"/>
            <a:r>
              <a:rPr lang="fr-FR" sz="2800" b="1">
                <a:latin typeface="Times New Roman" pitchFamily="18" charset="0"/>
              </a:rPr>
              <a:t>БАКАР </a:t>
            </a:r>
            <a:r>
              <a:rPr lang="fr-FR" sz="3200" b="1">
                <a:latin typeface="Times New Roman" pitchFamily="18" charset="0"/>
              </a:rPr>
              <a:t>- </a:t>
            </a:r>
            <a:r>
              <a:rPr lang="en-US" sz="2800" b="1" i="1">
                <a:latin typeface="Times New Roman" pitchFamily="18" charset="0"/>
              </a:rPr>
              <a:t>Биланс бакар и потребан унос</a:t>
            </a:r>
          </a:p>
          <a:p>
            <a:pPr algn="just" eaLnBrk="0" hangingPunct="0"/>
            <a:endParaRPr lang="en-US" sz="2800" b="1">
              <a:latin typeface="Times New Roman" pitchFamily="18" charset="0"/>
            </a:endParaRPr>
          </a:p>
          <a:p>
            <a:pPr algn="just" eaLnBrk="0" hangingPunct="0"/>
            <a:endParaRPr lang="en-US" sz="2800" b="1">
              <a:latin typeface="Times New Roman" pitchFamily="18" charset="0"/>
            </a:endParaRPr>
          </a:p>
          <a:p>
            <a:pPr algn="just" eaLnBrk="0" hangingPunct="0"/>
            <a:r>
              <a:rPr lang="en-US" sz="2800" b="1">
                <a:latin typeface="Times New Roman" pitchFamily="18" charset="0"/>
              </a:rPr>
              <a:t>Унет храном апсорбује се 35-70% у танком цреву зависно од састава хране, односно хемијског облика у коме се налази (</a:t>
            </a:r>
            <a:r>
              <a:rPr lang="en-US" sz="2800" b="1" i="1">
                <a:latin typeface="Times New Roman" pitchFamily="18" charset="0"/>
              </a:rPr>
              <a:t>цинк и гвожђе ометају искоришћавање бакра</a:t>
            </a:r>
            <a:r>
              <a:rPr lang="en-US" sz="2800" b="1">
                <a:latin typeface="Times New Roman" pitchFamily="18" charset="0"/>
              </a:rPr>
              <a:t>).</a:t>
            </a:r>
          </a:p>
          <a:p>
            <a:pPr algn="just" eaLnBrk="0" hangingPunct="0"/>
            <a:endParaRPr lang="en-US" sz="2800" b="1">
              <a:latin typeface="Times New Roman" pitchFamily="18" charset="0"/>
            </a:endParaRPr>
          </a:p>
          <a:p>
            <a:pPr algn="just" eaLnBrk="0" hangingPunct="0"/>
            <a:endParaRPr lang="en-US" sz="2800" b="1">
              <a:latin typeface="Times New Roman" pitchFamily="18" charset="0"/>
            </a:endParaRPr>
          </a:p>
          <a:p>
            <a:pPr algn="just" eaLnBrk="0" hangingPunct="0"/>
            <a:r>
              <a:rPr lang="en-US" sz="2800" b="1">
                <a:latin typeface="Times New Roman" pitchFamily="18" charset="0"/>
              </a:rPr>
              <a:t>Излучује се фецесом, врло мало урином и преко коже.</a:t>
            </a:r>
            <a:endParaRPr lang="en-US" sz="2400" b="1">
              <a:latin typeface="Times New Roman" pitchFamily="18" charset="0"/>
            </a:endParaRPr>
          </a:p>
          <a:p>
            <a:pPr algn="just" eaLnBrk="0" hangingPunct="0"/>
            <a:endParaRPr lang="fr-FR" sz="2800" b="1">
              <a:latin typeface="Times New Roman" pitchFamily="18" charset="0"/>
            </a:endParaRPr>
          </a:p>
        </p:txBody>
      </p:sp>
    </p:spTree>
  </p:cSld>
  <p:clrMapOvr>
    <a:masterClrMapping/>
  </p:clrMapOvr>
  <p:transition advTm="8107"/>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685800" y="1752600"/>
            <a:ext cx="8153400" cy="3995738"/>
          </a:xfrm>
          <a:prstGeom prst="rect">
            <a:avLst/>
          </a:prstGeom>
          <a:noFill/>
          <a:ln w="9525">
            <a:noFill/>
            <a:miter lim="800000"/>
            <a:headEnd/>
            <a:tailEnd/>
          </a:ln>
          <a:effectLst/>
        </p:spPr>
        <p:txBody>
          <a:bodyPr>
            <a:spAutoFit/>
          </a:bodyPr>
          <a:lstStyle/>
          <a:p>
            <a:pPr algn="just" eaLnBrk="0" hangingPunct="0"/>
            <a:r>
              <a:rPr lang="fr-FR" sz="2800" b="1" dirty="0">
                <a:latin typeface="Times New Roman" pitchFamily="18" charset="0"/>
              </a:rPr>
              <a:t>БАКАР </a:t>
            </a:r>
            <a:r>
              <a:rPr lang="fr-FR" sz="3200" b="1" dirty="0">
                <a:latin typeface="Times New Roman" pitchFamily="18" charset="0"/>
              </a:rPr>
              <a:t>- </a:t>
            </a:r>
            <a:r>
              <a:rPr lang="en-US" sz="2800" b="1" i="1" dirty="0" err="1">
                <a:latin typeface="Times New Roman" pitchFamily="18" charset="0"/>
              </a:rPr>
              <a:t>Биланс</a:t>
            </a:r>
            <a:r>
              <a:rPr lang="en-US" sz="2800" b="1" i="1" dirty="0">
                <a:latin typeface="Times New Roman" pitchFamily="18" charset="0"/>
              </a:rPr>
              <a:t> </a:t>
            </a:r>
            <a:r>
              <a:rPr lang="en-US" sz="2800" b="1" i="1" dirty="0" err="1">
                <a:latin typeface="Times New Roman" pitchFamily="18" charset="0"/>
              </a:rPr>
              <a:t>бакар</a:t>
            </a:r>
            <a:r>
              <a:rPr lang="en-US" sz="2800" b="1" i="1" dirty="0">
                <a:latin typeface="Times New Roman" pitchFamily="18" charset="0"/>
              </a:rPr>
              <a:t> и </a:t>
            </a:r>
            <a:r>
              <a:rPr lang="en-US" sz="2800" b="1" i="1" dirty="0" err="1">
                <a:latin typeface="Times New Roman" pitchFamily="18" charset="0"/>
              </a:rPr>
              <a:t>потребан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a:latin typeface="Times New Roman" pitchFamily="18" charset="0"/>
              </a:rPr>
              <a:t>ДНЕВНЕ ПОТРЕБЕ</a:t>
            </a:r>
          </a:p>
          <a:p>
            <a:pPr algn="just" eaLnBrk="0" hangingPunct="0"/>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i="1" dirty="0" err="1">
                <a:latin typeface="Times New Roman" pitchFamily="18" charset="0"/>
              </a:rPr>
              <a:t>Препоручен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sz="2800" b="1" dirty="0">
              <a:latin typeface="Times New Roman" pitchFamily="18" charset="0"/>
            </a:endParaRPr>
          </a:p>
          <a:p>
            <a:pPr lvl="2" algn="just" eaLnBrk="0" hangingPunct="0"/>
            <a:r>
              <a:rPr lang="en-US" sz="2800" dirty="0">
                <a:latin typeface="Symbol" pitchFamily="18" charset="2"/>
                <a:cs typeface="Times New Roman" pitchFamily="18" charset="0"/>
              </a:rPr>
              <a:t>·	</a:t>
            </a:r>
            <a:r>
              <a:rPr lang="en-US" sz="2800" b="1" dirty="0" smtClean="0">
                <a:latin typeface="Times New Roman" pitchFamily="18" charset="0"/>
              </a:rPr>
              <a:t>1,5-3,0 </a:t>
            </a:r>
            <a:r>
              <a:rPr lang="fr-FR" sz="2800" b="1" dirty="0" smtClean="0">
                <a:latin typeface="Times New Roman" pitchFamily="18" charset="0"/>
              </a:rPr>
              <a:t>m</a:t>
            </a:r>
            <a:r>
              <a:rPr lang="en-US" sz="2800" b="1" dirty="0" smtClean="0">
                <a:latin typeface="Times New Roman" pitchFamily="18" charset="0"/>
              </a:rPr>
              <a:t>g </a:t>
            </a:r>
            <a:r>
              <a:rPr lang="en-US" sz="2800" b="1" dirty="0" err="1">
                <a:latin typeface="Times New Roman" pitchFamily="18" charset="0"/>
              </a:rPr>
              <a:t>одрасли</a:t>
            </a:r>
            <a:endParaRPr lang="fr-FR" sz="2800" b="1" dirty="0">
              <a:latin typeface="Times New Roman" pitchFamily="18" charset="0"/>
            </a:endParaRPr>
          </a:p>
        </p:txBody>
      </p:sp>
    </p:spTree>
  </p:cSld>
  <p:clrMapOvr>
    <a:masterClrMapping/>
  </p:clrMapOvr>
  <p:transition advTm="6715"/>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685800" y="1524000"/>
            <a:ext cx="8153400" cy="4789488"/>
          </a:xfrm>
          <a:prstGeom prst="rect">
            <a:avLst/>
          </a:prstGeom>
          <a:noFill/>
          <a:ln w="9525">
            <a:noFill/>
            <a:miter lim="800000"/>
            <a:headEnd/>
            <a:tailEnd/>
          </a:ln>
          <a:effectLst/>
        </p:spPr>
        <p:txBody>
          <a:bodyPr>
            <a:spAutoFit/>
          </a:bodyPr>
          <a:lstStyle/>
          <a:p>
            <a:pPr algn="just" eaLnBrk="0" hangingPunct="0"/>
            <a:r>
              <a:rPr lang="fr-FR" sz="2800" b="1">
                <a:latin typeface="Times New Roman" pitchFamily="18" charset="0"/>
              </a:rPr>
              <a:t>БАКАР  И ЗДРАВЉЕ</a:t>
            </a:r>
            <a:endParaRPr lang="en-US" sz="2800" b="1" i="1">
              <a:latin typeface="Times New Roman" pitchFamily="18" charset="0"/>
            </a:endParaRPr>
          </a:p>
          <a:p>
            <a:pPr algn="just" eaLnBrk="0" hangingPunct="0"/>
            <a:endParaRPr lang="en-US" sz="2800" b="1">
              <a:latin typeface="Times New Roman" pitchFamily="18" charset="0"/>
            </a:endParaRPr>
          </a:p>
          <a:p>
            <a:pPr algn="just" eaLnBrk="0" hangingPunct="0"/>
            <a:r>
              <a:rPr lang="en-US" sz="2800" b="1" i="1">
                <a:latin typeface="Times New Roman" pitchFamily="18" charset="0"/>
              </a:rPr>
              <a:t>Дефицит</a:t>
            </a:r>
          </a:p>
          <a:p>
            <a:pPr algn="just" eaLnBrk="0" hangingPunct="0"/>
            <a:endParaRPr lang="en-US" sz="2800" b="1">
              <a:latin typeface="Times New Roman" pitchFamily="18" charset="0"/>
            </a:endParaRPr>
          </a:p>
          <a:p>
            <a:pPr lvl="1" algn="just" eaLnBrk="0" hangingPunct="0"/>
            <a:r>
              <a:rPr lang="en-US" sz="2800" b="1">
                <a:latin typeface="Times New Roman" pitchFamily="18" charset="0"/>
              </a:rPr>
              <a:t>При уобичајеној исхрани није регистрован недостатак бакра.</a:t>
            </a:r>
          </a:p>
          <a:p>
            <a:pPr algn="just" eaLnBrk="0" hangingPunct="0"/>
            <a:endParaRPr lang="en-US" sz="2800" b="1">
              <a:latin typeface="Times New Roman" pitchFamily="18" charset="0"/>
            </a:endParaRPr>
          </a:p>
          <a:p>
            <a:pPr algn="just" eaLnBrk="0" hangingPunct="0"/>
            <a:r>
              <a:rPr lang="en-US" sz="2800" b="1" i="1">
                <a:latin typeface="Times New Roman" pitchFamily="18" charset="0"/>
              </a:rPr>
              <a:t>Токсичност</a:t>
            </a:r>
          </a:p>
          <a:p>
            <a:pPr algn="just" eaLnBrk="0" hangingPunct="0"/>
            <a:endParaRPr lang="en-US" sz="2800" b="1">
              <a:latin typeface="Times New Roman" pitchFamily="18" charset="0"/>
            </a:endParaRPr>
          </a:p>
          <a:p>
            <a:pPr lvl="1" algn="just" eaLnBrk="0" hangingPunct="0"/>
            <a:r>
              <a:rPr lang="en-US" sz="2800" b="1">
                <a:latin typeface="Times New Roman" pitchFamily="18" charset="0"/>
              </a:rPr>
              <a:t>При уобичајеној исхрани није регистровано тровање бакром.</a:t>
            </a:r>
            <a:endParaRPr lang="en-US" sz="2400" b="1">
              <a:latin typeface="Times New Roman" pitchFamily="18" charset="0"/>
            </a:endParaRPr>
          </a:p>
        </p:txBody>
      </p:sp>
    </p:spTree>
  </p:cSld>
  <p:clrMapOvr>
    <a:masterClrMapping/>
  </p:clrMapOvr>
  <p:transition advTm="14040"/>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3"/>
          <p:cNvSpPr txBox="1">
            <a:spLocks noChangeArrowheads="1"/>
          </p:cNvSpPr>
          <p:nvPr/>
        </p:nvSpPr>
        <p:spPr bwMode="auto">
          <a:xfrm>
            <a:off x="685800" y="1524000"/>
            <a:ext cx="8153400" cy="5154613"/>
          </a:xfrm>
          <a:prstGeom prst="rect">
            <a:avLst/>
          </a:prstGeom>
          <a:noFill/>
          <a:ln w="9525">
            <a:noFill/>
            <a:miter lim="800000"/>
            <a:headEnd/>
            <a:tailEnd/>
          </a:ln>
        </p:spPr>
        <p:txBody>
          <a:bodyPr>
            <a:spAutoFit/>
          </a:bodyPr>
          <a:lstStyle/>
          <a:p>
            <a:pPr algn="just" eaLnBrk="0" hangingPunct="0"/>
            <a:r>
              <a:rPr lang="en-US" sz="2800" b="1" dirty="0">
                <a:latin typeface="Times New Roman" pitchFamily="18" charset="0"/>
              </a:rPr>
              <a:t>ХРОМ - з</a:t>
            </a:r>
            <a:r>
              <a:rPr lang="nl-NL" sz="2800" b="1" i="1" dirty="0">
                <a:latin typeface="Times New Roman" pitchFamily="18" charset="0"/>
              </a:rPr>
              <a:t>начај и улога</a:t>
            </a:r>
          </a:p>
          <a:p>
            <a:pPr algn="just" eaLnBrk="0" hangingPunct="0"/>
            <a:endParaRPr lang="nl-NL" sz="2800" b="1" dirty="0">
              <a:solidFill>
                <a:schemeClr val="accent2"/>
              </a:solidFill>
              <a:latin typeface="Times New Roman" pitchFamily="18" charset="0"/>
            </a:endParaRPr>
          </a:p>
          <a:p>
            <a:pPr algn="just" eaLnBrk="0" hangingPunct="0"/>
            <a:r>
              <a:rPr lang="nl-NL" sz="2800" b="1" dirty="0">
                <a:latin typeface="Times New Roman" pitchFamily="18" charset="0"/>
              </a:rPr>
              <a:t>Главна улога му је у потенцирању улоге инсулина.  Битан је за </a:t>
            </a:r>
            <a:r>
              <a:rPr lang="nl-NL" sz="2800" b="1" dirty="0" smtClean="0">
                <a:latin typeface="Times New Roman" pitchFamily="18" charset="0"/>
              </a:rPr>
              <a:t>регулацију</a:t>
            </a:r>
            <a:r>
              <a:rPr lang="en-US" sz="2800" dirty="0" smtClean="0"/>
              <a:t>:</a:t>
            </a:r>
            <a:r>
              <a:rPr lang="nl-NL" sz="2800" b="1" dirty="0" smtClean="0">
                <a:latin typeface="Times New Roman" pitchFamily="18" charset="0"/>
              </a:rPr>
              <a:t> </a:t>
            </a:r>
            <a:endParaRPr lang="nl-NL" sz="2800" b="1" dirty="0">
              <a:latin typeface="Times New Roman" pitchFamily="18" charset="0"/>
            </a:endParaRPr>
          </a:p>
          <a:p>
            <a:pPr algn="just" eaLnBrk="0" hangingPunct="0"/>
            <a:endParaRPr lang="nl-NL" sz="2800" b="1" dirty="0">
              <a:latin typeface="Times New Roman" pitchFamily="18" charset="0"/>
            </a:endParaRPr>
          </a:p>
          <a:p>
            <a:pPr lvl="2" algn="just" eaLnBrk="0" hangingPunct="0"/>
            <a:r>
              <a:rPr lang="nl-NL" sz="2800" dirty="0">
                <a:latin typeface="Symbol" pitchFamily="18" charset="2"/>
                <a:cs typeface="Times New Roman" pitchFamily="18" charset="0"/>
              </a:rPr>
              <a:t>·	</a:t>
            </a:r>
            <a:r>
              <a:rPr lang="en-US" sz="2800" b="1" dirty="0" err="1">
                <a:latin typeface="Times New Roman" pitchFamily="18" charset="0"/>
              </a:rPr>
              <a:t>хипер</a:t>
            </a:r>
            <a:r>
              <a:rPr lang="en-US" sz="2800" b="1" dirty="0">
                <a:latin typeface="Times New Roman" pitchFamily="18" charset="0"/>
              </a:rPr>
              <a:t> и </a:t>
            </a:r>
            <a:r>
              <a:rPr lang="en-US" sz="2800" b="1" dirty="0" err="1">
                <a:latin typeface="Times New Roman" pitchFamily="18" charset="0"/>
              </a:rPr>
              <a:t>хипогликемије</a:t>
            </a:r>
            <a:r>
              <a:rPr lang="en-US" sz="2800" b="1" dirty="0">
                <a:latin typeface="Times New Roman" pitchFamily="18" charset="0"/>
              </a:rPr>
              <a:t> и </a:t>
            </a:r>
            <a:r>
              <a:rPr lang="en-US" sz="2800" b="1" dirty="0" err="1">
                <a:latin typeface="Times New Roman" pitchFamily="18" charset="0"/>
              </a:rPr>
              <a:t>оптерећење</a:t>
            </a:r>
            <a:r>
              <a:rPr lang="en-US" sz="2800" b="1" dirty="0">
                <a:latin typeface="Times New Roman" pitchFamily="18" charset="0"/>
              </a:rPr>
              <a:t> </a:t>
            </a:r>
            <a:r>
              <a:rPr lang="en-US" sz="2800" b="1" dirty="0" err="1" smtClean="0">
                <a:latin typeface="Times New Roman" pitchFamily="18" charset="0"/>
              </a:rPr>
              <a:t>глукозом</a:t>
            </a:r>
            <a:r>
              <a:rPr lang="en-US" sz="2800" b="1" dirty="0" smtClean="0">
                <a:latin typeface="Times New Roman" pitchFamily="18" charset="0"/>
              </a:rPr>
              <a:t>,</a:t>
            </a:r>
            <a:endParaRPr lang="en-US" sz="2800" b="1" dirty="0">
              <a:latin typeface="Times New Roman" pitchFamily="18" charset="0"/>
            </a:endParaRPr>
          </a:p>
          <a:p>
            <a:pPr lvl="2" algn="just" eaLnBrk="0" hangingPunct="0"/>
            <a:endParaRPr lang="en-US" sz="2800" b="1" dirty="0">
              <a:latin typeface="Times New Roman" pitchFamily="18" charset="0"/>
            </a:endParaRPr>
          </a:p>
          <a:p>
            <a:pPr lvl="2" eaLnBrk="0" hangingPunct="0"/>
            <a:r>
              <a:rPr lang="en-US" sz="2800" dirty="0">
                <a:latin typeface="Symbol" pitchFamily="18" charset="2"/>
                <a:cs typeface="Times New Roman" pitchFamily="18" charset="0"/>
              </a:rPr>
              <a:t>·	</a:t>
            </a:r>
            <a:r>
              <a:rPr lang="en-US" sz="2800" b="1" dirty="0" err="1">
                <a:latin typeface="Times New Roman" pitchFamily="18" charset="0"/>
              </a:rPr>
              <a:t>метаболизма</a:t>
            </a:r>
            <a:r>
              <a:rPr lang="en-US" sz="2800" b="1" dirty="0">
                <a:latin typeface="Times New Roman" pitchFamily="18" charset="0"/>
              </a:rPr>
              <a:t> </a:t>
            </a:r>
            <a:r>
              <a:rPr lang="en-US" sz="2800" b="1" dirty="0" err="1" smtClean="0">
                <a:latin typeface="Times New Roman" pitchFamily="18" charset="0"/>
              </a:rPr>
              <a:t>липида</a:t>
            </a:r>
            <a:r>
              <a:rPr lang="en-US" sz="2800" b="1" dirty="0" smtClean="0">
                <a:latin typeface="Times New Roman" pitchFamily="18" charset="0"/>
              </a:rPr>
              <a:t>,</a:t>
            </a:r>
            <a:endParaRPr lang="en-US" sz="2800" b="1" dirty="0">
              <a:latin typeface="Times New Roman" pitchFamily="18" charset="0"/>
            </a:endParaRPr>
          </a:p>
          <a:p>
            <a:pPr lvl="2" eaLnBrk="0" hangingPunct="0"/>
            <a:endParaRPr lang="en-US" sz="2800" b="1" dirty="0">
              <a:latin typeface="Times New Roman" pitchFamily="18" charset="0"/>
            </a:endParaRPr>
          </a:p>
          <a:p>
            <a:pPr lvl="2" eaLnBrk="0" hangingPunct="0"/>
            <a:r>
              <a:rPr lang="en-US" sz="2800" dirty="0">
                <a:latin typeface="Symbol" pitchFamily="18" charset="2"/>
                <a:cs typeface="Times New Roman" pitchFamily="18" charset="0"/>
              </a:rPr>
              <a:t>·	</a:t>
            </a:r>
            <a:r>
              <a:rPr lang="en-US" sz="2800" b="1" dirty="0" err="1">
                <a:latin typeface="Times New Roman" pitchFamily="18" charset="0"/>
              </a:rPr>
              <a:t>синтезе</a:t>
            </a:r>
            <a:r>
              <a:rPr lang="en-US" sz="2800" b="1" dirty="0">
                <a:latin typeface="Times New Roman" pitchFamily="18" charset="0"/>
              </a:rPr>
              <a:t> </a:t>
            </a:r>
            <a:r>
              <a:rPr lang="en-US" sz="2800" b="1" dirty="0" smtClean="0">
                <a:latin typeface="Times New Roman" pitchFamily="18" charset="0"/>
              </a:rPr>
              <a:t>РНK.</a:t>
            </a:r>
            <a:endParaRPr lang="en-US" sz="2800" b="1" dirty="0">
              <a:latin typeface="Times New Roman" pitchFamily="18" charset="0"/>
            </a:endParaRPr>
          </a:p>
          <a:p>
            <a:pPr algn="just" eaLnBrk="0" hangingPunct="0"/>
            <a:endParaRPr lang="en-US" sz="2400" b="1" dirty="0">
              <a:latin typeface="Times New Roman" pitchFamily="18" charset="0"/>
            </a:endParaRPr>
          </a:p>
        </p:txBody>
      </p:sp>
    </p:spTree>
  </p:cSld>
  <p:clrMapOvr>
    <a:masterClrMapping/>
  </p:clrMapOvr>
  <p:transition advTm="17148"/>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2"/>
          <p:cNvSpPr txBox="1">
            <a:spLocks noChangeArrowheads="1"/>
          </p:cNvSpPr>
          <p:nvPr/>
        </p:nvSpPr>
        <p:spPr bwMode="auto">
          <a:xfrm>
            <a:off x="323850" y="1052513"/>
            <a:ext cx="8153400" cy="5340350"/>
          </a:xfrm>
          <a:prstGeom prst="rect">
            <a:avLst/>
          </a:prstGeom>
          <a:noFill/>
          <a:ln w="9525">
            <a:noFill/>
            <a:miter lim="800000"/>
            <a:headEnd/>
            <a:tailEnd/>
          </a:ln>
          <a:effectLst/>
        </p:spPr>
        <p:txBody>
          <a:bodyPr>
            <a:spAutoFit/>
          </a:bodyPr>
          <a:lstStyle/>
          <a:p>
            <a:pPr algn="just" eaLnBrk="0" hangingPunct="0"/>
            <a:r>
              <a:rPr lang="en-US" sz="2800" b="1">
                <a:latin typeface="Times New Roman" pitchFamily="18" charset="0"/>
              </a:rPr>
              <a:t>ХРОМ -</a:t>
            </a:r>
            <a:r>
              <a:rPr lang="nl-NL" sz="2800" b="1" i="1">
                <a:latin typeface="Times New Roman" pitchFamily="18" charset="0"/>
              </a:rPr>
              <a:t>Биланс хрома и потребан унос</a:t>
            </a:r>
          </a:p>
          <a:p>
            <a:pPr algn="just" eaLnBrk="0" hangingPunct="0"/>
            <a:endParaRPr lang="en-US" sz="2800" b="1">
              <a:latin typeface="Times New Roman" pitchFamily="18" charset="0"/>
            </a:endParaRPr>
          </a:p>
          <a:p>
            <a:pPr algn="just" eaLnBrk="0" hangingPunct="0"/>
            <a:r>
              <a:rPr lang="en-US" sz="2800" b="1">
                <a:latin typeface="Times New Roman" pitchFamily="18" charset="0"/>
              </a:rPr>
              <a:t>ГЛАВНИ ИЗВОР</a:t>
            </a:r>
          </a:p>
          <a:p>
            <a:pPr algn="just" eaLnBrk="0" hangingPunct="0"/>
            <a:endParaRPr lang="en-US" sz="1600" b="1">
              <a:latin typeface="Times New Roman" pitchFamily="18" charset="0"/>
            </a:endParaRPr>
          </a:p>
          <a:p>
            <a:pPr lvl="2" algn="just" eaLnBrk="0" hangingPunct="0"/>
            <a:r>
              <a:rPr lang="en-US" sz="2800">
                <a:latin typeface="Symbol" pitchFamily="18" charset="2"/>
                <a:cs typeface="Times New Roman" pitchFamily="18" charset="0"/>
              </a:rPr>
              <a:t>·	</a:t>
            </a:r>
            <a:r>
              <a:rPr lang="en-US" sz="2800" b="1" i="1">
                <a:latin typeface="Times New Roman" pitchFamily="18" charset="0"/>
              </a:rPr>
              <a:t>Намирнице животињског порекла</a:t>
            </a:r>
          </a:p>
          <a:p>
            <a:pPr algn="just" eaLnBrk="0" hangingPunct="0"/>
            <a:endParaRPr lang="en-US" sz="1600" b="1">
              <a:latin typeface="Times New Roman" pitchFamily="18" charset="0"/>
            </a:endParaRPr>
          </a:p>
          <a:p>
            <a:pPr lvl="4" algn="just" eaLnBrk="0" hangingPunct="0"/>
            <a:r>
              <a:rPr lang="en-US" sz="2800">
                <a:latin typeface="Wingdings" pitchFamily="2" charset="2"/>
                <a:cs typeface="Times New Roman" pitchFamily="18" charset="0"/>
              </a:rPr>
              <a:t>Ø	</a:t>
            </a:r>
            <a:r>
              <a:rPr lang="en-US" sz="2800" b="1">
                <a:latin typeface="Times New Roman" pitchFamily="18" charset="0"/>
              </a:rPr>
              <a:t>Месо</a:t>
            </a:r>
          </a:p>
          <a:p>
            <a:pPr lvl="4" eaLnBrk="0" hangingPunct="0"/>
            <a:r>
              <a:rPr lang="en-US" sz="2800">
                <a:latin typeface="Wingdings" pitchFamily="2" charset="2"/>
                <a:cs typeface="Times New Roman" pitchFamily="18" charset="0"/>
              </a:rPr>
              <a:t>Ø	</a:t>
            </a:r>
            <a:r>
              <a:rPr lang="en-US" sz="2800" b="1">
                <a:latin typeface="Times New Roman" pitchFamily="18" charset="0"/>
              </a:rPr>
              <a:t>Квасац</a:t>
            </a:r>
          </a:p>
          <a:p>
            <a:pPr algn="just" eaLnBrk="0" hangingPunct="0"/>
            <a:endParaRPr lang="en-US" sz="1600" b="1">
              <a:latin typeface="Times New Roman" pitchFamily="18" charset="0"/>
            </a:endParaRPr>
          </a:p>
          <a:p>
            <a:pPr lvl="2" algn="just" eaLnBrk="0" hangingPunct="0"/>
            <a:r>
              <a:rPr lang="en-US" sz="2800">
                <a:latin typeface="Symbol" pitchFamily="18" charset="2"/>
                <a:cs typeface="Times New Roman" pitchFamily="18" charset="0"/>
              </a:rPr>
              <a:t>·	</a:t>
            </a:r>
            <a:r>
              <a:rPr lang="en-US" sz="2800" b="1" i="1">
                <a:latin typeface="Times New Roman" pitchFamily="18" charset="0"/>
              </a:rPr>
              <a:t>Намирнице биљног порекла</a:t>
            </a:r>
          </a:p>
          <a:p>
            <a:pPr algn="just" eaLnBrk="0" hangingPunct="0"/>
            <a:endParaRPr lang="en-US" sz="1600" b="1">
              <a:latin typeface="Times New Roman" pitchFamily="18" charset="0"/>
            </a:endParaRPr>
          </a:p>
          <a:p>
            <a:pPr lvl="4" algn="just" eaLnBrk="0" hangingPunct="0"/>
            <a:r>
              <a:rPr lang="en-US" sz="2800">
                <a:latin typeface="Wingdings" pitchFamily="2" charset="2"/>
                <a:cs typeface="Times New Roman" pitchFamily="18" charset="0"/>
              </a:rPr>
              <a:t>Ø	</a:t>
            </a:r>
            <a:r>
              <a:rPr lang="en-US" sz="2800" b="1">
                <a:latin typeface="Times New Roman" pitchFamily="18" charset="0"/>
              </a:rPr>
              <a:t>Интегралне житарице</a:t>
            </a:r>
          </a:p>
          <a:p>
            <a:pPr lvl="4" eaLnBrk="0" hangingPunct="0"/>
            <a:r>
              <a:rPr lang="en-US" sz="2800">
                <a:latin typeface="Wingdings" pitchFamily="2" charset="2"/>
                <a:cs typeface="Times New Roman" pitchFamily="18" charset="0"/>
              </a:rPr>
              <a:t>Ø	</a:t>
            </a:r>
            <a:r>
              <a:rPr lang="en-US" sz="2800" b="1">
                <a:latin typeface="Times New Roman" pitchFamily="18" charset="0"/>
              </a:rPr>
              <a:t>Легуминозе</a:t>
            </a:r>
          </a:p>
          <a:p>
            <a:pPr lvl="4" eaLnBrk="0" hangingPunct="0"/>
            <a:r>
              <a:rPr lang="en-US" sz="2800">
                <a:latin typeface="Wingdings" pitchFamily="2" charset="2"/>
                <a:cs typeface="Times New Roman" pitchFamily="18" charset="0"/>
              </a:rPr>
              <a:t>Ø	</a:t>
            </a:r>
            <a:r>
              <a:rPr lang="en-US" sz="2800" b="1">
                <a:latin typeface="Times New Roman" pitchFamily="18" charset="0"/>
              </a:rPr>
              <a:t>Ораси</a:t>
            </a:r>
            <a:endParaRPr lang="en-US" sz="2400" b="1">
              <a:latin typeface="Times New Roman" pitchFamily="18" charset="0"/>
            </a:endParaRPr>
          </a:p>
        </p:txBody>
      </p:sp>
    </p:spTree>
  </p:cSld>
  <p:clrMapOvr>
    <a:masterClrMapping/>
  </p:clrMapOvr>
  <p:transition advTm="12008"/>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3"/>
          <p:cNvSpPr txBox="1">
            <a:spLocks noChangeArrowheads="1"/>
          </p:cNvSpPr>
          <p:nvPr/>
        </p:nvSpPr>
        <p:spPr bwMode="auto">
          <a:xfrm>
            <a:off x="762000" y="714357"/>
            <a:ext cx="8077200" cy="4339650"/>
          </a:xfrm>
          <a:prstGeom prst="rect">
            <a:avLst/>
          </a:prstGeom>
          <a:noFill/>
          <a:ln w="9525">
            <a:noFill/>
            <a:miter lim="800000"/>
            <a:headEnd/>
            <a:tailEnd/>
          </a:ln>
          <a:effectLst/>
        </p:spPr>
        <p:txBody>
          <a:bodyPr wrap="square">
            <a:spAutoFit/>
          </a:bodyPr>
          <a:lstStyle/>
          <a:p>
            <a:pPr algn="just" eaLnBrk="0" hangingPunct="0"/>
            <a:r>
              <a:rPr lang="nl-NL" sz="2800" b="1" dirty="0">
                <a:latin typeface="Times New Roman" pitchFamily="18" charset="0"/>
              </a:rPr>
              <a:t>ГЛАВНИ МИНЕРАЛИ  су:</a:t>
            </a:r>
          </a:p>
          <a:p>
            <a:pPr algn="just" eaLnBrk="0" hangingPunct="0"/>
            <a:endParaRPr lang="nl-NL" sz="2800" b="1" dirty="0">
              <a:latin typeface="Times New Roman" pitchFamily="18" charset="0"/>
            </a:endParaRPr>
          </a:p>
          <a:p>
            <a:pPr lvl="1" algn="just" eaLnBrk="0" hangingPunct="0">
              <a:buFontTx/>
              <a:buChar char="•"/>
            </a:pPr>
            <a:r>
              <a:rPr lang="nl-NL" sz="2800" b="1" dirty="0">
                <a:latin typeface="Times New Roman" pitchFamily="18" charset="0"/>
              </a:rPr>
              <a:t>НАТРИЈУМ</a:t>
            </a:r>
          </a:p>
          <a:p>
            <a:pPr lvl="1" algn="just" eaLnBrk="0" hangingPunct="0">
              <a:buFontTx/>
              <a:buChar char="•"/>
            </a:pPr>
            <a:r>
              <a:rPr lang="en-US" sz="2800" b="1" dirty="0">
                <a:latin typeface="Times New Roman" pitchFamily="18" charset="0"/>
              </a:rPr>
              <a:t>КАЛИЈУМ</a:t>
            </a:r>
          </a:p>
          <a:p>
            <a:pPr lvl="1" algn="just" eaLnBrk="0" hangingPunct="0">
              <a:buFontTx/>
              <a:buChar char="•"/>
            </a:pPr>
            <a:r>
              <a:rPr lang="en-US" sz="2800" b="1" dirty="0">
                <a:latin typeface="Times New Roman" pitchFamily="18" charset="0"/>
              </a:rPr>
              <a:t>ХЛОР</a:t>
            </a:r>
            <a:endParaRPr lang="nl-NL" sz="2800" b="1" dirty="0">
              <a:latin typeface="Times New Roman" pitchFamily="18" charset="0"/>
            </a:endParaRPr>
          </a:p>
          <a:p>
            <a:pPr lvl="1" algn="just" eaLnBrk="0" hangingPunct="0">
              <a:buFontTx/>
              <a:buChar char="•"/>
            </a:pPr>
            <a:r>
              <a:rPr lang="nl-NL" sz="2800" b="1" dirty="0">
                <a:latin typeface="Times New Roman" pitchFamily="18" charset="0"/>
              </a:rPr>
              <a:t>КАЛЦИЈУМ</a:t>
            </a:r>
          </a:p>
          <a:p>
            <a:pPr lvl="1" algn="just" eaLnBrk="0" hangingPunct="0">
              <a:buFontTx/>
              <a:buChar char="•"/>
            </a:pPr>
            <a:r>
              <a:rPr lang="en-US" sz="2800" b="1" dirty="0">
                <a:latin typeface="Times New Roman" pitchFamily="18" charset="0"/>
              </a:rPr>
              <a:t>ФОСФОР</a:t>
            </a:r>
          </a:p>
          <a:p>
            <a:pPr lvl="1" algn="just" eaLnBrk="0" hangingPunct="0">
              <a:buFontTx/>
              <a:buChar char="•"/>
            </a:pPr>
            <a:r>
              <a:rPr lang="en-US" sz="2800" b="1" dirty="0">
                <a:latin typeface="Times New Roman" pitchFamily="18" charset="0"/>
              </a:rPr>
              <a:t>МАГНЕЗИЈУМ</a:t>
            </a:r>
          </a:p>
          <a:p>
            <a:pPr lvl="1" algn="just" eaLnBrk="0" hangingPunct="0">
              <a:buFontTx/>
              <a:buChar char="•"/>
            </a:pPr>
            <a:r>
              <a:rPr lang="en-US" sz="2800" b="1" dirty="0">
                <a:latin typeface="Times New Roman" pitchFamily="18" charset="0"/>
              </a:rPr>
              <a:t>СУМПОР</a:t>
            </a:r>
          </a:p>
          <a:p>
            <a:pPr algn="just" eaLnBrk="0" hangingPunct="0"/>
            <a:endParaRPr lang="en-US" sz="2400" dirty="0">
              <a:latin typeface="Times New Roman" pitchFamily="18" charset="0"/>
            </a:endParaRPr>
          </a:p>
        </p:txBody>
      </p:sp>
    </p:spTree>
  </p:cSld>
  <p:clrMapOvr>
    <a:masterClrMapping/>
  </p:clrMapOvr>
  <p:transition advTm="7873"/>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468313" y="1196975"/>
            <a:ext cx="8153400" cy="3477875"/>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ХРОМ -</a:t>
            </a:r>
            <a:r>
              <a:rPr lang="nl-NL" sz="2800" b="1" i="1" dirty="0">
                <a:latin typeface="Times New Roman" pitchFamily="18" charset="0"/>
              </a:rPr>
              <a:t>Биланс хрома и потребан унос</a:t>
            </a:r>
          </a:p>
          <a:p>
            <a:pPr algn="just" eaLnBrk="0" hangingPunct="0"/>
            <a:endParaRPr lang="en-US" sz="2400" b="1" dirty="0">
              <a:latin typeface="Times New Roman" pitchFamily="18" charset="0"/>
            </a:endParaRPr>
          </a:p>
          <a:p>
            <a:pPr algn="just" eaLnBrk="0" hangingPunct="0"/>
            <a:r>
              <a:rPr lang="en-US" sz="2800" b="1" dirty="0" err="1">
                <a:latin typeface="Times New Roman" pitchFamily="18" charset="0"/>
              </a:rPr>
              <a:t>Унет</a:t>
            </a:r>
            <a:r>
              <a:rPr lang="en-US" sz="2800" b="1" dirty="0">
                <a:latin typeface="Times New Roman" pitchFamily="18" charset="0"/>
              </a:rPr>
              <a:t> </a:t>
            </a:r>
            <a:r>
              <a:rPr lang="en-US" sz="2800" b="1" dirty="0" err="1">
                <a:latin typeface="Times New Roman" pitchFamily="18" charset="0"/>
              </a:rPr>
              <a:t>храном</a:t>
            </a:r>
            <a:r>
              <a:rPr lang="en-US" sz="2800" b="1" dirty="0">
                <a:latin typeface="Times New Roman" pitchFamily="18" charset="0"/>
              </a:rPr>
              <a:t> </a:t>
            </a:r>
            <a:r>
              <a:rPr lang="en-US" sz="2800" b="1" dirty="0" err="1">
                <a:latin typeface="Times New Roman" pitchFamily="18" charset="0"/>
              </a:rPr>
              <a:t>апсорбује</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у </a:t>
            </a:r>
            <a:r>
              <a:rPr lang="en-US" sz="2800" b="1" dirty="0" err="1">
                <a:latin typeface="Times New Roman" pitchFamily="18" charset="0"/>
              </a:rPr>
              <a:t>танком</a:t>
            </a:r>
            <a:r>
              <a:rPr lang="en-US" sz="2800" b="1" dirty="0">
                <a:latin typeface="Times New Roman" pitchFamily="18" charset="0"/>
              </a:rPr>
              <a:t> </a:t>
            </a:r>
            <a:r>
              <a:rPr lang="en-US" sz="2800" b="1" dirty="0" err="1">
                <a:latin typeface="Times New Roman" pitchFamily="18" charset="0"/>
              </a:rPr>
              <a:t>цреву</a:t>
            </a:r>
            <a:r>
              <a:rPr lang="en-US" sz="2800" b="1" dirty="0">
                <a:latin typeface="Times New Roman" pitchFamily="18" charset="0"/>
              </a:rPr>
              <a:t> </a:t>
            </a:r>
            <a:r>
              <a:rPr lang="en-US" sz="2800" b="1" dirty="0" err="1">
                <a:latin typeface="Times New Roman" pitchFamily="18" charset="0"/>
              </a:rPr>
              <a:t>зависно</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a:t>
            </a:r>
            <a:r>
              <a:rPr lang="en-US" sz="2800" b="1" dirty="0" err="1">
                <a:latin typeface="Times New Roman" pitchFamily="18" charset="0"/>
              </a:rPr>
              <a:t>састава</a:t>
            </a:r>
            <a:r>
              <a:rPr lang="en-US" sz="2800" b="1" dirty="0">
                <a:latin typeface="Times New Roman" pitchFamily="18" charset="0"/>
              </a:rPr>
              <a:t> </a:t>
            </a:r>
            <a:r>
              <a:rPr lang="en-US" sz="2800" b="1" dirty="0" err="1">
                <a:latin typeface="Times New Roman" pitchFamily="18" charset="0"/>
              </a:rPr>
              <a:t>хране</a:t>
            </a:r>
            <a:r>
              <a:rPr lang="en-US" sz="2800" b="1" dirty="0">
                <a:latin typeface="Times New Roman" pitchFamily="18" charset="0"/>
              </a:rPr>
              <a:t>, </a:t>
            </a:r>
            <a:r>
              <a:rPr lang="en-US" sz="2800" b="1" dirty="0" err="1">
                <a:latin typeface="Times New Roman" pitchFamily="18" charset="0"/>
              </a:rPr>
              <a:t>односно</a:t>
            </a:r>
            <a:r>
              <a:rPr lang="en-US" sz="2800" b="1" dirty="0">
                <a:latin typeface="Times New Roman" pitchFamily="18" charset="0"/>
              </a:rPr>
              <a:t> </a:t>
            </a:r>
            <a:r>
              <a:rPr lang="en-US" sz="2800" b="1" dirty="0" err="1">
                <a:latin typeface="Times New Roman" pitchFamily="18" charset="0"/>
              </a:rPr>
              <a:t>хемијског</a:t>
            </a:r>
            <a:r>
              <a:rPr lang="en-US" sz="2800" b="1" dirty="0">
                <a:latin typeface="Times New Roman" pitchFamily="18" charset="0"/>
              </a:rPr>
              <a:t> </a:t>
            </a:r>
            <a:r>
              <a:rPr lang="en-US" sz="2800" b="1" dirty="0" err="1">
                <a:latin typeface="Times New Roman" pitchFamily="18" charset="0"/>
              </a:rPr>
              <a:t>облика</a:t>
            </a:r>
            <a:r>
              <a:rPr lang="en-US" sz="2800" b="1" dirty="0">
                <a:latin typeface="Times New Roman" pitchFamily="18" charset="0"/>
              </a:rPr>
              <a:t> у </a:t>
            </a:r>
            <a:r>
              <a:rPr lang="en-US" sz="2800" b="1" dirty="0" err="1">
                <a:latin typeface="Times New Roman" pitchFamily="18" charset="0"/>
              </a:rPr>
              <a:t>коме</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налази</a:t>
            </a:r>
            <a:r>
              <a:rPr lang="en-US" sz="2800" b="1" dirty="0">
                <a:latin typeface="Times New Roman" pitchFamily="18" charset="0"/>
              </a:rPr>
              <a:t>. </a:t>
            </a:r>
          </a:p>
          <a:p>
            <a:pPr algn="just" eaLnBrk="0" hangingPunct="0"/>
            <a:endParaRPr lang="en-US" sz="28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err="1">
                <a:latin typeface="Times New Roman" pitchFamily="18" charset="0"/>
              </a:rPr>
              <a:t>Излучује</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урином</a:t>
            </a:r>
            <a:r>
              <a:rPr lang="en-US" sz="2800" b="1" dirty="0">
                <a:latin typeface="Times New Roman" pitchFamily="18" charset="0"/>
              </a:rPr>
              <a:t>.</a:t>
            </a:r>
          </a:p>
        </p:txBody>
      </p:sp>
    </p:spTree>
  </p:cSld>
  <p:clrMapOvr>
    <a:masterClrMapping/>
  </p:clrMapOvr>
  <p:transition advTm="9499"/>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685800" y="1524000"/>
            <a:ext cx="8153400" cy="4300538"/>
          </a:xfrm>
          <a:prstGeom prst="rect">
            <a:avLst/>
          </a:prstGeom>
          <a:noFill/>
          <a:ln w="9525">
            <a:noFill/>
            <a:miter lim="800000"/>
            <a:headEnd/>
            <a:tailEnd/>
          </a:ln>
          <a:effectLst/>
        </p:spPr>
        <p:txBody>
          <a:bodyPr>
            <a:spAutoFit/>
          </a:bodyPr>
          <a:lstStyle/>
          <a:p>
            <a:pPr algn="just" eaLnBrk="0" hangingPunct="0"/>
            <a:r>
              <a:rPr lang="en-US" sz="2800" b="1" dirty="0">
                <a:latin typeface="Times New Roman" pitchFamily="18" charset="0"/>
              </a:rPr>
              <a:t>ХРОМ -</a:t>
            </a:r>
            <a:r>
              <a:rPr lang="nl-NL" sz="2800" b="1" i="1" dirty="0">
                <a:latin typeface="Times New Roman" pitchFamily="18" charset="0"/>
              </a:rPr>
              <a:t>Биланс хрома и потребан унос</a:t>
            </a:r>
          </a:p>
          <a:p>
            <a:pPr algn="just" eaLnBrk="0" hangingPunct="0"/>
            <a:endParaRPr lang="en-US" sz="24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a:latin typeface="Times New Roman" pitchFamily="18" charset="0"/>
              </a:rPr>
              <a:t>ДНЕВНЕ ПОТРЕБЕ</a:t>
            </a:r>
          </a:p>
          <a:p>
            <a:pPr algn="just" eaLnBrk="0" hangingPunct="0"/>
            <a:endParaRPr lang="en-US" sz="2800" b="1" dirty="0">
              <a:latin typeface="Times New Roman" pitchFamily="18" charset="0"/>
            </a:endParaRPr>
          </a:p>
          <a:p>
            <a:pPr algn="just" eaLnBrk="0" hangingPunct="0"/>
            <a:endParaRPr lang="en-US" sz="2800" b="1" i="1" dirty="0">
              <a:latin typeface="Times New Roman" pitchFamily="18" charset="0"/>
            </a:endParaRPr>
          </a:p>
          <a:p>
            <a:pPr algn="just" eaLnBrk="0" hangingPunct="0"/>
            <a:r>
              <a:rPr lang="en-US" sz="2800" b="1" i="1" dirty="0" err="1">
                <a:latin typeface="Times New Roman" pitchFamily="18" charset="0"/>
              </a:rPr>
              <a:t>Препоручен</a:t>
            </a:r>
            <a:r>
              <a:rPr lang="en-US" sz="2800" b="1" i="1" dirty="0">
                <a:latin typeface="Times New Roman" pitchFamily="18" charset="0"/>
              </a:rPr>
              <a:t> </a:t>
            </a:r>
            <a:r>
              <a:rPr lang="en-US" sz="2800" b="1" i="1" dirty="0" err="1">
                <a:latin typeface="Times New Roman" pitchFamily="18" charset="0"/>
              </a:rPr>
              <a:t>унос</a:t>
            </a:r>
            <a:r>
              <a:rPr lang="en-US" sz="2800" b="1" i="1" dirty="0">
                <a:latin typeface="Times New Roman" pitchFamily="18" charset="0"/>
              </a:rPr>
              <a:t> </a:t>
            </a:r>
            <a:r>
              <a:rPr lang="en-US" sz="2800" b="1" i="1" dirty="0" err="1">
                <a:latin typeface="Times New Roman" pitchFamily="18" charset="0"/>
              </a:rPr>
              <a:t>америчких</a:t>
            </a:r>
            <a:r>
              <a:rPr lang="en-US" sz="2800" b="1" i="1" dirty="0">
                <a:latin typeface="Times New Roman" pitchFamily="18" charset="0"/>
              </a:rPr>
              <a:t> </a:t>
            </a:r>
            <a:r>
              <a:rPr lang="en-US" sz="2800" b="1" i="1" dirty="0" err="1">
                <a:latin typeface="Times New Roman" pitchFamily="18" charset="0"/>
              </a:rPr>
              <a:t>стручњака</a:t>
            </a:r>
            <a:endParaRPr lang="en-US" sz="2800" b="1" i="1" dirty="0">
              <a:latin typeface="Times New Roman" pitchFamily="18" charset="0"/>
            </a:endParaRPr>
          </a:p>
          <a:p>
            <a:pPr algn="just" eaLnBrk="0" hangingPunct="0"/>
            <a:endParaRPr lang="en-US" sz="2800" b="1" dirty="0">
              <a:latin typeface="Times New Roman" pitchFamily="18" charset="0"/>
            </a:endParaRPr>
          </a:p>
          <a:p>
            <a:pPr lvl="2" algn="just" eaLnBrk="0" hangingPunct="0"/>
            <a:r>
              <a:rPr lang="en-US" sz="2800" dirty="0">
                <a:latin typeface="Symbol" pitchFamily="18" charset="2"/>
                <a:cs typeface="Times New Roman" pitchFamily="18" charset="0"/>
              </a:rPr>
              <a:t>·	</a:t>
            </a:r>
            <a:r>
              <a:rPr lang="en-US" sz="2800" b="1" dirty="0">
                <a:latin typeface="Times New Roman" pitchFamily="18" charset="0"/>
              </a:rPr>
              <a:t>50-200 </a:t>
            </a:r>
            <a:r>
              <a:rPr lang="fr-FR" sz="2800" b="1" dirty="0">
                <a:latin typeface="Times New Roman" pitchFamily="18" charset="0"/>
              </a:rPr>
              <a:t>μ</a:t>
            </a:r>
            <a:r>
              <a:rPr lang="en-US" sz="2800" b="1" dirty="0">
                <a:latin typeface="Times New Roman" pitchFamily="18" charset="0"/>
              </a:rPr>
              <a:t>g </a:t>
            </a:r>
            <a:r>
              <a:rPr lang="en-US" sz="2800" b="1" dirty="0" err="1" smtClean="0">
                <a:latin typeface="Times New Roman" pitchFamily="18" charset="0"/>
              </a:rPr>
              <a:t>oдрасли</a:t>
            </a:r>
            <a:r>
              <a:rPr lang="sr-Cyrl-RS" sz="2800" b="1" dirty="0" smtClean="0">
                <a:latin typeface="Times New Roman" pitchFamily="18" charset="0"/>
              </a:rPr>
              <a:t> </a:t>
            </a:r>
            <a:endParaRPr lang="en-US" sz="2800" b="1" dirty="0">
              <a:solidFill>
                <a:srgbClr val="FF0000"/>
              </a:solidFill>
              <a:latin typeface="Times New Roman" pitchFamily="18" charset="0"/>
            </a:endParaRPr>
          </a:p>
          <a:p>
            <a:pPr algn="just" eaLnBrk="0" hangingPunct="0"/>
            <a:endParaRPr lang="en-US" sz="2800" b="1" dirty="0">
              <a:latin typeface="Times New Roman" pitchFamily="18" charset="0"/>
            </a:endParaRPr>
          </a:p>
        </p:txBody>
      </p:sp>
    </p:spTree>
  </p:cSld>
  <p:clrMapOvr>
    <a:masterClrMapping/>
  </p:clrMapOvr>
  <p:transition advTm="6492"/>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 Box 2"/>
          <p:cNvSpPr txBox="1">
            <a:spLocks noChangeArrowheads="1"/>
          </p:cNvSpPr>
          <p:nvPr/>
        </p:nvSpPr>
        <p:spPr bwMode="auto">
          <a:xfrm>
            <a:off x="685800" y="1524000"/>
            <a:ext cx="8153400" cy="4727575"/>
          </a:xfrm>
          <a:prstGeom prst="rect">
            <a:avLst/>
          </a:prstGeom>
          <a:noFill/>
          <a:ln w="9525">
            <a:noFill/>
            <a:miter lim="800000"/>
            <a:headEnd/>
            <a:tailEnd/>
          </a:ln>
          <a:effectLst/>
        </p:spPr>
        <p:txBody>
          <a:bodyPr>
            <a:spAutoFit/>
          </a:bodyPr>
          <a:lstStyle/>
          <a:p>
            <a:pPr algn="just" eaLnBrk="0" hangingPunct="0"/>
            <a:r>
              <a:rPr lang="en-US" sz="2800" b="1">
                <a:latin typeface="Times New Roman" pitchFamily="18" charset="0"/>
              </a:rPr>
              <a:t>ХРОМ И ЗДРАВЉЕ</a:t>
            </a:r>
            <a:endParaRPr lang="nl-NL" sz="2800" b="1" i="1">
              <a:latin typeface="Times New Roman" pitchFamily="18" charset="0"/>
            </a:endParaRPr>
          </a:p>
          <a:p>
            <a:pPr algn="just" eaLnBrk="0" hangingPunct="0"/>
            <a:endParaRPr lang="en-US" sz="2400" b="1">
              <a:latin typeface="Times New Roman" pitchFamily="18" charset="0"/>
            </a:endParaRPr>
          </a:p>
          <a:p>
            <a:pPr algn="just" eaLnBrk="0" hangingPunct="0"/>
            <a:r>
              <a:rPr lang="nl-NL" sz="2800" b="1" i="1">
                <a:latin typeface="Times New Roman" pitchFamily="18" charset="0"/>
              </a:rPr>
              <a:t>Дефицит</a:t>
            </a:r>
          </a:p>
          <a:p>
            <a:pPr algn="just" eaLnBrk="0" hangingPunct="0"/>
            <a:endParaRPr lang="nl-NL" sz="2800" b="1">
              <a:latin typeface="Times New Roman" pitchFamily="18" charset="0"/>
            </a:endParaRPr>
          </a:p>
          <a:p>
            <a:pPr lvl="1" algn="just" eaLnBrk="0" hangingPunct="0"/>
            <a:r>
              <a:rPr lang="nl-NL" sz="2800" b="1">
                <a:latin typeface="Times New Roman" pitchFamily="18" charset="0"/>
              </a:rPr>
              <a:t>При уобичајеној исхрани није регистрован недостатак хрома. Мањи дефицит може бити у вези са дијабетесом типа 2.</a:t>
            </a:r>
          </a:p>
          <a:p>
            <a:pPr algn="just" eaLnBrk="0" hangingPunct="0"/>
            <a:endParaRPr lang="nl-NL" sz="2800" b="1">
              <a:latin typeface="Times New Roman" pitchFamily="18" charset="0"/>
            </a:endParaRPr>
          </a:p>
          <a:p>
            <a:pPr algn="just" eaLnBrk="0" hangingPunct="0"/>
            <a:r>
              <a:rPr lang="nl-NL" sz="2800" b="1" i="1">
                <a:latin typeface="Times New Roman" pitchFamily="18" charset="0"/>
              </a:rPr>
              <a:t>Токсичност</a:t>
            </a:r>
          </a:p>
          <a:p>
            <a:pPr algn="just" eaLnBrk="0" hangingPunct="0"/>
            <a:endParaRPr lang="nl-NL" sz="2800" b="1">
              <a:latin typeface="Times New Roman" pitchFamily="18" charset="0"/>
            </a:endParaRPr>
          </a:p>
          <a:p>
            <a:pPr lvl="1" algn="just" eaLnBrk="0" hangingPunct="0"/>
            <a:r>
              <a:rPr lang="nl-NL" sz="2800" b="1">
                <a:latin typeface="Times New Roman" pitchFamily="18" charset="0"/>
              </a:rPr>
              <a:t>Токсични ефекти нису описани.</a:t>
            </a:r>
            <a:endParaRPr lang="en-US" sz="2800" b="1">
              <a:latin typeface="Times New Roman" pitchFamily="18" charset="0"/>
            </a:endParaRPr>
          </a:p>
        </p:txBody>
      </p:sp>
    </p:spTree>
  </p:cSld>
  <p:clrMapOvr>
    <a:masterClrMapping/>
  </p:clrMapOvr>
  <p:transition advTm="12668"/>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468313" y="1484313"/>
            <a:ext cx="8153400" cy="4789487"/>
          </a:xfrm>
          <a:prstGeom prst="rect">
            <a:avLst/>
          </a:prstGeom>
          <a:noFill/>
          <a:ln w="9525">
            <a:noFill/>
            <a:miter lim="800000"/>
            <a:headEnd/>
            <a:tailEnd/>
          </a:ln>
          <a:effectLst/>
        </p:spPr>
        <p:txBody>
          <a:bodyPr>
            <a:spAutoFit/>
          </a:bodyPr>
          <a:lstStyle/>
          <a:p>
            <a:pPr algn="just" eaLnBrk="0" hangingPunct="0"/>
            <a:r>
              <a:rPr lang="nl-NL" sz="2800" b="1">
                <a:latin typeface="Times New Roman" pitchFamily="18" charset="0"/>
              </a:rPr>
              <a:t>ФЛУОР - з</a:t>
            </a:r>
            <a:r>
              <a:rPr lang="nl-NL" sz="2800" b="1" i="1">
                <a:latin typeface="Times New Roman" pitchFamily="18" charset="0"/>
              </a:rPr>
              <a:t>начај и улога</a:t>
            </a:r>
          </a:p>
          <a:p>
            <a:pPr algn="just" eaLnBrk="0" hangingPunct="0"/>
            <a:endParaRPr lang="nl-NL" sz="2800" b="1">
              <a:latin typeface="Times New Roman" pitchFamily="18" charset="0"/>
            </a:endParaRPr>
          </a:p>
          <a:p>
            <a:pPr algn="just" eaLnBrk="0" hangingPunct="0"/>
            <a:r>
              <a:rPr lang="nl-NL" sz="2800" b="1">
                <a:latin typeface="Times New Roman" pitchFamily="18" charset="0"/>
              </a:rPr>
              <a:t>Главна улога му је у минерализацији костију и заштити зуба (</a:t>
            </a:r>
            <a:r>
              <a:rPr lang="nl-NL" sz="2800" b="1" i="1">
                <a:latin typeface="Times New Roman" pitchFamily="18" charset="0"/>
              </a:rPr>
              <a:t>најважнији у првих 8 година живота</a:t>
            </a:r>
            <a:r>
              <a:rPr lang="nl-NL" sz="2800" b="1">
                <a:latin typeface="Times New Roman" pitchFamily="18" charset="0"/>
              </a:rPr>
              <a:t>). </a:t>
            </a:r>
          </a:p>
          <a:p>
            <a:pPr algn="just" eaLnBrk="0" hangingPunct="0"/>
            <a:endParaRPr lang="nl-NL" sz="2800" b="1">
              <a:latin typeface="Times New Roman" pitchFamily="18" charset="0"/>
            </a:endParaRPr>
          </a:p>
          <a:p>
            <a:pPr algn="just" eaLnBrk="0" hangingPunct="0"/>
            <a:r>
              <a:rPr lang="nl-NL" sz="2800" b="1">
                <a:latin typeface="Times New Roman" pitchFamily="18" charset="0"/>
              </a:rPr>
              <a:t>Постоје докази да је значајан и у заштити зуба одраслих.</a:t>
            </a:r>
          </a:p>
          <a:p>
            <a:pPr algn="just" eaLnBrk="0" hangingPunct="0"/>
            <a:endParaRPr lang="nl-NL" sz="2800" b="1">
              <a:latin typeface="Times New Roman" pitchFamily="18" charset="0"/>
            </a:endParaRPr>
          </a:p>
          <a:p>
            <a:pPr algn="just" eaLnBrk="0" hangingPunct="0"/>
            <a:r>
              <a:rPr lang="nl-NL" sz="2800" b="1">
                <a:latin typeface="Times New Roman" pitchFamily="18" charset="0"/>
              </a:rPr>
              <a:t>Није до краја разјашњено да ли је есенцијални елемент, али се званично третира као такав.</a:t>
            </a:r>
            <a:endParaRPr lang="en-US" sz="2800" b="1">
              <a:latin typeface="Times New Roman" pitchFamily="18" charset="0"/>
            </a:endParaRPr>
          </a:p>
        </p:txBody>
      </p:sp>
    </p:spTree>
  </p:cSld>
  <p:clrMapOvr>
    <a:masterClrMapping/>
  </p:clrMapOvr>
  <p:transition advTm="13308"/>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p:cNvSpPr txBox="1">
            <a:spLocks noChangeArrowheads="1"/>
          </p:cNvSpPr>
          <p:nvPr/>
        </p:nvSpPr>
        <p:spPr bwMode="auto">
          <a:xfrm>
            <a:off x="468313" y="1341438"/>
            <a:ext cx="8153400" cy="3939540"/>
          </a:xfrm>
          <a:prstGeom prst="rect">
            <a:avLst/>
          </a:prstGeom>
          <a:noFill/>
          <a:ln w="9525">
            <a:noFill/>
            <a:miter lim="800000"/>
            <a:headEnd/>
            <a:tailEnd/>
          </a:ln>
          <a:effectLst/>
        </p:spPr>
        <p:txBody>
          <a:bodyPr>
            <a:spAutoFit/>
          </a:bodyPr>
          <a:lstStyle/>
          <a:p>
            <a:pPr algn="just" eaLnBrk="0" hangingPunct="0"/>
            <a:r>
              <a:rPr lang="nl-NL" sz="2800" b="1" dirty="0">
                <a:latin typeface="Times New Roman" pitchFamily="18" charset="0"/>
              </a:rPr>
              <a:t>ФЛУОР </a:t>
            </a:r>
            <a:r>
              <a:rPr lang="nl-NL" sz="3200" b="1" dirty="0">
                <a:latin typeface="Times New Roman" pitchFamily="18" charset="0"/>
              </a:rPr>
              <a:t>- </a:t>
            </a:r>
            <a:r>
              <a:rPr lang="nl-NL" sz="2800" b="1" i="1" dirty="0">
                <a:latin typeface="Times New Roman" pitchFamily="18" charset="0"/>
              </a:rPr>
              <a:t>Биланс флуора и потребан унос</a:t>
            </a:r>
          </a:p>
          <a:p>
            <a:pPr algn="just" eaLnBrk="0" hangingPunct="0"/>
            <a:endParaRPr lang="en-US" sz="2800" b="1" dirty="0">
              <a:latin typeface="Times New Roman" pitchFamily="18" charset="0"/>
            </a:endParaRPr>
          </a:p>
          <a:p>
            <a:pPr algn="just" eaLnBrk="0" hangingPunct="0"/>
            <a:r>
              <a:rPr lang="en-US" sz="2800" b="1" dirty="0">
                <a:latin typeface="Times New Roman" pitchFamily="18" charset="0"/>
              </a:rPr>
              <a:t>ГЛАВНИ ИЗВОР</a:t>
            </a:r>
          </a:p>
          <a:p>
            <a:pPr algn="just" eaLnBrk="0" hangingPunct="0"/>
            <a:endParaRPr lang="en-US" sz="2000" b="1" dirty="0">
              <a:latin typeface="Times New Roman" pitchFamily="18" charset="0"/>
            </a:endParaRPr>
          </a:p>
          <a:p>
            <a:pPr lvl="2" algn="just" eaLnBrk="0" hangingPunct="0"/>
            <a:r>
              <a:rPr lang="en-US" sz="2800" dirty="0">
                <a:latin typeface="Symbol" pitchFamily="18" charset="2"/>
                <a:cs typeface="Times New Roman" pitchFamily="18" charset="0"/>
              </a:rPr>
              <a:t>·	</a:t>
            </a:r>
            <a:r>
              <a:rPr lang="en-US" sz="2800" b="1" i="1" dirty="0" err="1">
                <a:latin typeface="Times New Roman" pitchFamily="18" charset="0"/>
              </a:rPr>
              <a:t>Вода</a:t>
            </a:r>
            <a:r>
              <a:rPr lang="en-US" sz="2800" b="1" i="1" dirty="0">
                <a:latin typeface="Times New Roman" pitchFamily="18" charset="0"/>
              </a:rPr>
              <a:t> </a:t>
            </a:r>
            <a:r>
              <a:rPr lang="en-US" sz="2800" b="1" i="1" dirty="0" err="1">
                <a:latin typeface="Times New Roman" pitchFamily="18" charset="0"/>
              </a:rPr>
              <a:t>за</a:t>
            </a:r>
            <a:r>
              <a:rPr lang="en-US" sz="2800" b="1" i="1" dirty="0">
                <a:latin typeface="Times New Roman" pitchFamily="18" charset="0"/>
              </a:rPr>
              <a:t> </a:t>
            </a:r>
            <a:r>
              <a:rPr lang="en-US" sz="2800" b="1" i="1" dirty="0" err="1">
                <a:latin typeface="Times New Roman" pitchFamily="18" charset="0"/>
              </a:rPr>
              <a:t>пиће</a:t>
            </a:r>
            <a:endParaRPr lang="en-US" sz="2800" b="1" i="1" dirty="0">
              <a:latin typeface="Times New Roman" pitchFamily="18" charset="0"/>
            </a:endParaRPr>
          </a:p>
          <a:p>
            <a:pPr lvl="2" algn="just" eaLnBrk="0" hangingPunct="0"/>
            <a:endParaRPr lang="en-US" sz="2000" b="1" i="1" dirty="0">
              <a:latin typeface="Times New Roman" pitchFamily="18" charset="0"/>
            </a:endParaRPr>
          </a:p>
          <a:p>
            <a:pPr lvl="2" eaLnBrk="0" hangingPunct="0"/>
            <a:r>
              <a:rPr lang="en-US" sz="2800" dirty="0">
                <a:latin typeface="Symbol" pitchFamily="18" charset="2"/>
                <a:cs typeface="Times New Roman" pitchFamily="18" charset="0"/>
              </a:rPr>
              <a:t>·	</a:t>
            </a:r>
            <a:r>
              <a:rPr lang="en-US" sz="2800" b="1" i="1" dirty="0" err="1">
                <a:latin typeface="Times New Roman" pitchFamily="18" charset="0"/>
              </a:rPr>
              <a:t>Намирнице</a:t>
            </a:r>
            <a:r>
              <a:rPr lang="en-US" sz="2800" b="1" i="1" dirty="0">
                <a:latin typeface="Times New Roman" pitchFamily="18" charset="0"/>
              </a:rPr>
              <a:t> </a:t>
            </a:r>
            <a:r>
              <a:rPr lang="en-US" sz="2800" b="1" i="1" dirty="0" err="1">
                <a:latin typeface="Times New Roman" pitchFamily="18" charset="0"/>
              </a:rPr>
              <a:t>животињског</a:t>
            </a:r>
            <a:r>
              <a:rPr lang="en-US" sz="2800" b="1" i="1" dirty="0">
                <a:latin typeface="Times New Roman" pitchFamily="18" charset="0"/>
              </a:rPr>
              <a:t> </a:t>
            </a:r>
            <a:r>
              <a:rPr lang="en-US" sz="2800" b="1" i="1" dirty="0" err="1">
                <a:latin typeface="Times New Roman" pitchFamily="18" charset="0"/>
              </a:rPr>
              <a:t>порекла</a:t>
            </a:r>
            <a:endParaRPr lang="en-US" sz="2800" b="1" i="1" dirty="0">
              <a:latin typeface="Times New Roman" pitchFamily="18" charset="0"/>
            </a:endParaRPr>
          </a:p>
          <a:p>
            <a:pPr algn="just" eaLnBrk="0" hangingPunct="0"/>
            <a:endParaRPr lang="en-US" sz="2000" b="1" dirty="0">
              <a:latin typeface="Times New Roman" pitchFamily="18" charset="0"/>
            </a:endParaRPr>
          </a:p>
          <a:p>
            <a:pPr lvl="4" algn="just" eaLnBrk="0" hangingPunct="0"/>
            <a:r>
              <a:rPr lang="en-US" sz="2800" dirty="0">
                <a:latin typeface="Wingdings" pitchFamily="2" charset="2"/>
                <a:cs typeface="Times New Roman" pitchFamily="18" charset="0"/>
              </a:rPr>
              <a:t>Ø	</a:t>
            </a:r>
            <a:r>
              <a:rPr lang="sr-Cyrl-RS" sz="2800" b="1" dirty="0" smtClean="0">
                <a:latin typeface="Times New Roman" pitchFamily="18" charset="0"/>
              </a:rPr>
              <a:t>Морски плодови</a:t>
            </a:r>
            <a:endParaRPr lang="en-US" sz="2800" b="1" dirty="0">
              <a:latin typeface="Times New Roman" pitchFamily="18" charset="0"/>
            </a:endParaRPr>
          </a:p>
          <a:p>
            <a:pPr algn="just" eaLnBrk="0" hangingPunct="0"/>
            <a:endParaRPr lang="en-US" b="1" dirty="0">
              <a:latin typeface="Times New Roman" pitchFamily="18" charset="0"/>
            </a:endParaRPr>
          </a:p>
        </p:txBody>
      </p:sp>
    </p:spTree>
  </p:cSld>
  <p:clrMapOvr>
    <a:masterClrMapping/>
  </p:clrMapOvr>
  <p:transition advTm="14568"/>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685800" y="1993900"/>
            <a:ext cx="8153400" cy="3995738"/>
          </a:xfrm>
          <a:prstGeom prst="rect">
            <a:avLst/>
          </a:prstGeom>
          <a:noFill/>
          <a:ln w="9525">
            <a:noFill/>
            <a:miter lim="800000"/>
            <a:headEnd/>
            <a:tailEnd/>
          </a:ln>
          <a:effectLst/>
        </p:spPr>
        <p:txBody>
          <a:bodyPr>
            <a:spAutoFit/>
          </a:bodyPr>
          <a:lstStyle/>
          <a:p>
            <a:pPr algn="just" eaLnBrk="0" hangingPunct="0"/>
            <a:r>
              <a:rPr lang="nl-NL" sz="2800" b="1">
                <a:latin typeface="Times New Roman" pitchFamily="18" charset="0"/>
              </a:rPr>
              <a:t>ФЛУОР </a:t>
            </a:r>
            <a:r>
              <a:rPr lang="nl-NL" sz="3200" b="1">
                <a:latin typeface="Times New Roman" pitchFamily="18" charset="0"/>
              </a:rPr>
              <a:t>- </a:t>
            </a:r>
            <a:r>
              <a:rPr lang="nl-NL" sz="2800" b="1" i="1">
                <a:latin typeface="Times New Roman" pitchFamily="18" charset="0"/>
              </a:rPr>
              <a:t>Биланс флуора и потребан унос</a:t>
            </a:r>
          </a:p>
          <a:p>
            <a:pPr algn="just" eaLnBrk="0" hangingPunct="0"/>
            <a:endParaRPr lang="en-US" sz="2800" b="1">
              <a:latin typeface="Times New Roman" pitchFamily="18" charset="0"/>
            </a:endParaRPr>
          </a:p>
          <a:p>
            <a:pPr algn="just" eaLnBrk="0" hangingPunct="0"/>
            <a:endParaRPr lang="en-US" sz="2800" b="1">
              <a:latin typeface="Times New Roman" pitchFamily="18" charset="0"/>
            </a:endParaRPr>
          </a:p>
          <a:p>
            <a:pPr algn="just" eaLnBrk="0" hangingPunct="0"/>
            <a:r>
              <a:rPr lang="en-US" sz="2800" b="1">
                <a:latin typeface="Times New Roman" pitchFamily="18" charset="0"/>
              </a:rPr>
              <a:t>Флуор унет храном се мање користи од флуора у води за пиће, јер у намирницама је везан за беланчевине.</a:t>
            </a:r>
          </a:p>
          <a:p>
            <a:pPr algn="just" eaLnBrk="0" hangingPunct="0"/>
            <a:endParaRPr lang="en-US" sz="2800" b="1">
              <a:latin typeface="Times New Roman" pitchFamily="18" charset="0"/>
            </a:endParaRPr>
          </a:p>
          <a:p>
            <a:pPr algn="just" eaLnBrk="0" hangingPunct="0"/>
            <a:endParaRPr lang="en-US" sz="2800" b="1">
              <a:latin typeface="Times New Roman" pitchFamily="18" charset="0"/>
            </a:endParaRPr>
          </a:p>
          <a:p>
            <a:pPr algn="just" eaLnBrk="0" hangingPunct="0"/>
            <a:r>
              <a:rPr lang="en-US" sz="2800" b="1">
                <a:latin typeface="Times New Roman" pitchFamily="18" charset="0"/>
              </a:rPr>
              <a:t>Излучује се урином.</a:t>
            </a:r>
            <a:endParaRPr lang="nl-NL" sz="2800" b="1" i="1">
              <a:latin typeface="Times New Roman" pitchFamily="18" charset="0"/>
            </a:endParaRPr>
          </a:p>
        </p:txBody>
      </p:sp>
    </p:spTree>
  </p:cSld>
  <p:clrMapOvr>
    <a:masterClrMapping/>
  </p:clrMapOvr>
  <p:transition advTm="16214"/>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685800" y="1993900"/>
            <a:ext cx="8153400" cy="3933825"/>
          </a:xfrm>
          <a:prstGeom prst="rect">
            <a:avLst/>
          </a:prstGeom>
          <a:noFill/>
          <a:ln w="9525">
            <a:noFill/>
            <a:miter lim="800000"/>
            <a:headEnd/>
            <a:tailEnd/>
          </a:ln>
          <a:effectLst/>
        </p:spPr>
        <p:txBody>
          <a:bodyPr>
            <a:spAutoFit/>
          </a:bodyPr>
          <a:lstStyle/>
          <a:p>
            <a:pPr algn="just" eaLnBrk="0" hangingPunct="0"/>
            <a:r>
              <a:rPr lang="nl-NL" sz="2800" b="1" dirty="0">
                <a:latin typeface="Times New Roman" pitchFamily="18" charset="0"/>
              </a:rPr>
              <a:t>ФЛУОР </a:t>
            </a:r>
            <a:r>
              <a:rPr lang="nl-NL" sz="3200" b="1" dirty="0">
                <a:latin typeface="Times New Roman" pitchFamily="18" charset="0"/>
              </a:rPr>
              <a:t>- </a:t>
            </a:r>
            <a:r>
              <a:rPr lang="nl-NL" sz="2800" b="1" i="1" dirty="0">
                <a:latin typeface="Times New Roman" pitchFamily="18" charset="0"/>
              </a:rPr>
              <a:t>Биланс флуора и потребан унос</a:t>
            </a:r>
          </a:p>
          <a:p>
            <a:pPr algn="just" eaLnBrk="0" hangingPunct="0"/>
            <a:endParaRPr lang="en-US" sz="2400" b="1" dirty="0">
              <a:latin typeface="Times New Roman" pitchFamily="18" charset="0"/>
            </a:endParaRPr>
          </a:p>
          <a:p>
            <a:pPr algn="just" eaLnBrk="0" hangingPunct="0"/>
            <a:endParaRPr lang="en-US" sz="2800" b="1" dirty="0">
              <a:latin typeface="Times New Roman" pitchFamily="18" charset="0"/>
            </a:endParaRPr>
          </a:p>
          <a:p>
            <a:pPr algn="just" eaLnBrk="0" hangingPunct="0"/>
            <a:r>
              <a:rPr lang="en-US" sz="2800" b="1" dirty="0">
                <a:latin typeface="Times New Roman" pitchFamily="18" charset="0"/>
              </a:rPr>
              <a:t>ДНЕВНЕ ПОТРЕБЕ</a:t>
            </a:r>
          </a:p>
          <a:p>
            <a:pPr algn="just" eaLnBrk="0" hangingPunct="0"/>
            <a:endParaRPr lang="en-US" sz="2800" b="1" dirty="0">
              <a:latin typeface="Times New Roman" pitchFamily="18" charset="0"/>
            </a:endParaRPr>
          </a:p>
          <a:p>
            <a:pPr algn="just" eaLnBrk="0" hangingPunct="0"/>
            <a:endParaRPr lang="en-US" sz="2800" b="1" i="1" dirty="0">
              <a:latin typeface="Times New Roman" pitchFamily="18" charset="0"/>
            </a:endParaRPr>
          </a:p>
          <a:p>
            <a:pPr algn="just" eaLnBrk="0" hangingPunct="0"/>
            <a:r>
              <a:rPr lang="en-US" sz="2800" b="1" i="1" dirty="0" err="1">
                <a:latin typeface="Times New Roman" pitchFamily="18" charset="0"/>
              </a:rPr>
              <a:t>Препоручен</a:t>
            </a:r>
            <a:r>
              <a:rPr lang="en-US" sz="2800" b="1" i="1" dirty="0">
                <a:latin typeface="Times New Roman" pitchFamily="18" charset="0"/>
              </a:rPr>
              <a:t> </a:t>
            </a:r>
            <a:r>
              <a:rPr lang="en-US" sz="2800" b="1" i="1" dirty="0" err="1">
                <a:latin typeface="Times New Roman" pitchFamily="18" charset="0"/>
              </a:rPr>
              <a:t>унос</a:t>
            </a:r>
            <a:endParaRPr lang="en-US" sz="2800" b="1" i="1" dirty="0">
              <a:latin typeface="Times New Roman" pitchFamily="18" charset="0"/>
            </a:endParaRPr>
          </a:p>
          <a:p>
            <a:pPr algn="just" eaLnBrk="0" hangingPunct="0"/>
            <a:endParaRPr lang="en-US" sz="2800" b="1" dirty="0">
              <a:latin typeface="Times New Roman" pitchFamily="18" charset="0"/>
            </a:endParaRPr>
          </a:p>
          <a:p>
            <a:pPr lvl="2" algn="just" eaLnBrk="0" hangingPunct="0"/>
            <a:r>
              <a:rPr lang="en-US" sz="2800" dirty="0">
                <a:latin typeface="Symbol" pitchFamily="18" charset="2"/>
                <a:cs typeface="Times New Roman" pitchFamily="18" charset="0"/>
              </a:rPr>
              <a:t>·	</a:t>
            </a:r>
            <a:r>
              <a:rPr lang="sr-Cyrl-RS" sz="2800" b="1" dirty="0" smtClean="0">
                <a:latin typeface="Times New Roman" pitchFamily="18" charset="0"/>
              </a:rPr>
              <a:t>3</a:t>
            </a:r>
            <a:r>
              <a:rPr lang="en-US" sz="2800" b="1" dirty="0" smtClean="0">
                <a:latin typeface="Times New Roman" pitchFamily="18" charset="0"/>
              </a:rPr>
              <a:t>-4 mg</a:t>
            </a:r>
            <a:r>
              <a:rPr lang="sr-Cyrl-RS" sz="2800" b="1" dirty="0" smtClean="0">
                <a:latin typeface="Times New Roman" pitchFamily="18" charset="0"/>
              </a:rPr>
              <a:t> код одраслих</a:t>
            </a:r>
            <a:endParaRPr lang="en-US" sz="2800" b="1" dirty="0">
              <a:latin typeface="Times New Roman" pitchFamily="18" charset="0"/>
            </a:endParaRPr>
          </a:p>
        </p:txBody>
      </p:sp>
    </p:spTree>
  </p:cSld>
  <p:clrMapOvr>
    <a:masterClrMapping/>
  </p:clrMapOvr>
  <p:transition advTm="5060"/>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611188" y="1196975"/>
            <a:ext cx="8153400" cy="5693866"/>
          </a:xfrm>
          <a:prstGeom prst="rect">
            <a:avLst/>
          </a:prstGeom>
          <a:noFill/>
          <a:ln w="9525">
            <a:noFill/>
            <a:miter lim="800000"/>
            <a:headEnd/>
            <a:tailEnd/>
          </a:ln>
          <a:effectLst/>
        </p:spPr>
        <p:txBody>
          <a:bodyPr>
            <a:spAutoFit/>
          </a:bodyPr>
          <a:lstStyle/>
          <a:p>
            <a:pPr algn="just" eaLnBrk="0" hangingPunct="0"/>
            <a:r>
              <a:rPr lang="nl-NL" sz="2800" b="1" dirty="0">
                <a:latin typeface="Times New Roman" pitchFamily="18" charset="0"/>
              </a:rPr>
              <a:t>ФЛУОР </a:t>
            </a:r>
            <a:r>
              <a:rPr lang="nl-NL" sz="3200" b="1" dirty="0">
                <a:latin typeface="Times New Roman" pitchFamily="18" charset="0"/>
              </a:rPr>
              <a:t> И ЗДРАВЉЕ</a:t>
            </a:r>
            <a:endParaRPr lang="nl-NL" sz="2800" b="1" i="1" dirty="0">
              <a:latin typeface="Times New Roman" pitchFamily="18" charset="0"/>
            </a:endParaRPr>
          </a:p>
          <a:p>
            <a:pPr algn="just" eaLnBrk="0" hangingPunct="0"/>
            <a:endParaRPr lang="en-US" sz="2400" b="1" dirty="0">
              <a:latin typeface="Times New Roman" pitchFamily="18" charset="0"/>
            </a:endParaRPr>
          </a:p>
          <a:p>
            <a:pPr algn="just" eaLnBrk="0" hangingPunct="0"/>
            <a:r>
              <a:rPr lang="en-US" sz="2800" b="1" i="1" dirty="0" err="1">
                <a:latin typeface="Times New Roman" pitchFamily="18" charset="0"/>
              </a:rPr>
              <a:t>Дефицит</a:t>
            </a:r>
            <a:endParaRPr lang="en-US" sz="2800" b="1" i="1" dirty="0">
              <a:latin typeface="Times New Roman" pitchFamily="18" charset="0"/>
            </a:endParaRPr>
          </a:p>
          <a:p>
            <a:pPr algn="just" eaLnBrk="0" hangingPunct="0"/>
            <a:endParaRPr lang="en-US" sz="2800" b="1" dirty="0">
              <a:latin typeface="Times New Roman" pitchFamily="18" charset="0"/>
            </a:endParaRPr>
          </a:p>
          <a:p>
            <a:pPr lvl="1" algn="just" eaLnBrk="0" hangingPunct="0"/>
            <a:r>
              <a:rPr lang="en-US" sz="2800" b="1" dirty="0" err="1">
                <a:latin typeface="Times New Roman" pitchFamily="18" charset="0"/>
              </a:rPr>
              <a:t>При</a:t>
            </a:r>
            <a:r>
              <a:rPr lang="en-US" sz="2800" b="1" dirty="0">
                <a:latin typeface="Times New Roman" pitchFamily="18" charset="0"/>
              </a:rPr>
              <a:t> </a:t>
            </a:r>
            <a:r>
              <a:rPr lang="en-US" sz="2800" b="1" dirty="0" err="1">
                <a:latin typeface="Times New Roman" pitchFamily="18" charset="0"/>
              </a:rPr>
              <a:t>уобичајеној</a:t>
            </a:r>
            <a:r>
              <a:rPr lang="en-US" sz="2800" b="1" dirty="0">
                <a:latin typeface="Times New Roman" pitchFamily="18" charset="0"/>
              </a:rPr>
              <a:t> </a:t>
            </a:r>
            <a:r>
              <a:rPr lang="en-US" sz="2800" b="1" dirty="0" err="1">
                <a:latin typeface="Times New Roman" pitchFamily="18" charset="0"/>
              </a:rPr>
              <a:t>исхрани</a:t>
            </a:r>
            <a:r>
              <a:rPr lang="en-US" sz="2800" b="1" dirty="0">
                <a:latin typeface="Times New Roman" pitchFamily="18" charset="0"/>
              </a:rPr>
              <a:t> </a:t>
            </a:r>
            <a:r>
              <a:rPr lang="en-US" sz="2800" b="1" dirty="0" err="1">
                <a:latin typeface="Times New Roman" pitchFamily="18" charset="0"/>
              </a:rPr>
              <a:t>није</a:t>
            </a:r>
            <a:r>
              <a:rPr lang="en-US" sz="2800" b="1" dirty="0">
                <a:latin typeface="Times New Roman" pitchFamily="18" charset="0"/>
              </a:rPr>
              <a:t> </a:t>
            </a:r>
            <a:r>
              <a:rPr lang="en-US" sz="2800" b="1" dirty="0" err="1">
                <a:latin typeface="Times New Roman" pitchFamily="18" charset="0"/>
              </a:rPr>
              <a:t>регистрован</a:t>
            </a:r>
            <a:r>
              <a:rPr lang="en-US" sz="2800" b="1" dirty="0">
                <a:latin typeface="Times New Roman" pitchFamily="18" charset="0"/>
              </a:rPr>
              <a:t> </a:t>
            </a:r>
            <a:r>
              <a:rPr lang="en-US" sz="2800" b="1" dirty="0" err="1">
                <a:latin typeface="Times New Roman" pitchFamily="18" charset="0"/>
              </a:rPr>
              <a:t>недостатак</a:t>
            </a:r>
            <a:r>
              <a:rPr lang="en-US" sz="2800" b="1" dirty="0">
                <a:latin typeface="Times New Roman" pitchFamily="18" charset="0"/>
              </a:rPr>
              <a:t> </a:t>
            </a:r>
            <a:r>
              <a:rPr lang="en-US" sz="2800" b="1" dirty="0" err="1">
                <a:latin typeface="Times New Roman" pitchFamily="18" charset="0"/>
              </a:rPr>
              <a:t>хрома</a:t>
            </a:r>
            <a:r>
              <a:rPr lang="en-US" sz="2800" b="1" dirty="0">
                <a:latin typeface="Times New Roman" pitchFamily="18" charset="0"/>
              </a:rPr>
              <a:t>.</a:t>
            </a:r>
          </a:p>
          <a:p>
            <a:pPr algn="just" eaLnBrk="0" hangingPunct="0"/>
            <a:endParaRPr lang="en-US" sz="2800" b="1" dirty="0">
              <a:latin typeface="Times New Roman" pitchFamily="18" charset="0"/>
            </a:endParaRPr>
          </a:p>
          <a:p>
            <a:pPr algn="just" eaLnBrk="0" hangingPunct="0"/>
            <a:r>
              <a:rPr lang="en-US" sz="2800" b="1" i="1" dirty="0" err="1">
                <a:latin typeface="Times New Roman" pitchFamily="18" charset="0"/>
              </a:rPr>
              <a:t>Токсичност</a:t>
            </a:r>
            <a:endParaRPr lang="en-US" sz="2800" b="1" i="1" dirty="0">
              <a:latin typeface="Times New Roman" pitchFamily="18" charset="0"/>
            </a:endParaRPr>
          </a:p>
          <a:p>
            <a:pPr algn="just" eaLnBrk="0" hangingPunct="0"/>
            <a:endParaRPr lang="en-US" sz="2800" b="1" dirty="0">
              <a:latin typeface="Times New Roman" pitchFamily="18" charset="0"/>
            </a:endParaRPr>
          </a:p>
          <a:p>
            <a:pPr lvl="1" algn="just" eaLnBrk="0" hangingPunct="0"/>
            <a:r>
              <a:rPr lang="en-US" sz="2800" b="1" dirty="0" err="1">
                <a:latin typeface="Times New Roman" pitchFamily="18" charset="0"/>
              </a:rPr>
              <a:t>При</a:t>
            </a:r>
            <a:r>
              <a:rPr lang="en-US" sz="2800" b="1" dirty="0">
                <a:latin typeface="Times New Roman" pitchFamily="18" charset="0"/>
              </a:rPr>
              <a:t> </a:t>
            </a:r>
            <a:r>
              <a:rPr lang="en-US" sz="2800" b="1" dirty="0" err="1">
                <a:latin typeface="Times New Roman" pitchFamily="18" charset="0"/>
              </a:rPr>
              <a:t>уносу</a:t>
            </a:r>
            <a:r>
              <a:rPr lang="en-US" sz="2800" b="1" dirty="0">
                <a:latin typeface="Times New Roman" pitchFamily="18" charset="0"/>
              </a:rPr>
              <a:t> </a:t>
            </a:r>
            <a:r>
              <a:rPr lang="en-US" sz="2800" b="1" dirty="0" err="1">
                <a:latin typeface="Times New Roman" pitchFamily="18" charset="0"/>
              </a:rPr>
              <a:t>воде</a:t>
            </a:r>
            <a:r>
              <a:rPr lang="en-US" sz="2800" b="1" dirty="0">
                <a:latin typeface="Times New Roman" pitchFamily="18" charset="0"/>
              </a:rPr>
              <a:t> </a:t>
            </a:r>
            <a:r>
              <a:rPr lang="en-US" sz="2800" b="1" dirty="0" err="1">
                <a:latin typeface="Times New Roman" pitchFamily="18" charset="0"/>
              </a:rPr>
              <a:t>за</a:t>
            </a:r>
            <a:r>
              <a:rPr lang="en-US" sz="2800" b="1" dirty="0">
                <a:latin typeface="Times New Roman" pitchFamily="18" charset="0"/>
              </a:rPr>
              <a:t> </a:t>
            </a:r>
            <a:r>
              <a:rPr lang="en-US" sz="2800" b="1" dirty="0" err="1">
                <a:latin typeface="Times New Roman" pitchFamily="18" charset="0"/>
              </a:rPr>
              <a:t>пиће</a:t>
            </a:r>
            <a:r>
              <a:rPr lang="en-US" sz="2800" b="1" dirty="0">
                <a:latin typeface="Times New Roman" pitchFamily="18" charset="0"/>
              </a:rPr>
              <a:t> </a:t>
            </a:r>
            <a:r>
              <a:rPr lang="en-US" sz="2800" b="1" dirty="0" err="1">
                <a:latin typeface="Times New Roman" pitchFamily="18" charset="0"/>
              </a:rPr>
              <a:t>које</a:t>
            </a:r>
            <a:r>
              <a:rPr lang="en-US" sz="2800" b="1" dirty="0">
                <a:latin typeface="Times New Roman" pitchFamily="18" charset="0"/>
              </a:rPr>
              <a:t> </a:t>
            </a:r>
            <a:r>
              <a:rPr lang="en-US" sz="2800" b="1" dirty="0" err="1">
                <a:latin typeface="Times New Roman" pitchFamily="18" charset="0"/>
              </a:rPr>
              <a:t>имају</a:t>
            </a:r>
            <a:r>
              <a:rPr lang="en-US" sz="2800" b="1" dirty="0">
                <a:latin typeface="Times New Roman" pitchFamily="18" charset="0"/>
              </a:rPr>
              <a:t> </a:t>
            </a:r>
            <a:r>
              <a:rPr lang="en-US" sz="2800" b="1" dirty="0">
                <a:solidFill>
                  <a:srgbClr val="FF0000"/>
                </a:solidFill>
                <a:latin typeface="Times New Roman" pitchFamily="18" charset="0"/>
              </a:rPr>
              <a:t>3-5 </a:t>
            </a:r>
            <a:r>
              <a:rPr lang="sr-Latn-RS" sz="2800" b="1" dirty="0" smtClean="0">
                <a:latin typeface="Times New Roman" pitchFamily="18" charset="0"/>
              </a:rPr>
              <a:t>mg</a:t>
            </a:r>
            <a:r>
              <a:rPr lang="en-US" sz="2800" b="1" dirty="0" smtClean="0">
                <a:latin typeface="Times New Roman" pitchFamily="18" charset="0"/>
              </a:rPr>
              <a:t>/</a:t>
            </a:r>
            <a:r>
              <a:rPr lang="sr-Latn-RS" sz="2800" b="1" dirty="0" smtClean="0">
                <a:latin typeface="Times New Roman" pitchFamily="18" charset="0"/>
              </a:rPr>
              <a:t>l</a:t>
            </a:r>
            <a:r>
              <a:rPr lang="en-US" sz="2800" b="1" dirty="0" smtClean="0">
                <a:latin typeface="Times New Roman" pitchFamily="18" charset="0"/>
              </a:rPr>
              <a:t> </a:t>
            </a:r>
            <a:r>
              <a:rPr lang="en-US" sz="2800" b="1" dirty="0" err="1">
                <a:latin typeface="Times New Roman" pitchFamily="18" charset="0"/>
              </a:rPr>
              <a:t>флуора</a:t>
            </a:r>
            <a:r>
              <a:rPr lang="en-US" sz="2800" b="1" dirty="0">
                <a:latin typeface="Times New Roman" pitchFamily="18" charset="0"/>
              </a:rPr>
              <a:t> у </a:t>
            </a:r>
            <a:r>
              <a:rPr lang="en-US" sz="2800" b="1" dirty="0" err="1">
                <a:latin typeface="Times New Roman" pitchFamily="18" charset="0"/>
              </a:rPr>
              <a:t>води</a:t>
            </a:r>
            <a:r>
              <a:rPr lang="en-US" sz="2800" b="1" dirty="0">
                <a:latin typeface="Times New Roman" pitchFamily="18" charset="0"/>
              </a:rPr>
              <a:t> </a:t>
            </a:r>
            <a:r>
              <a:rPr lang="en-US" sz="2800" b="1" dirty="0" err="1">
                <a:latin typeface="Times New Roman" pitchFamily="18" charset="0"/>
              </a:rPr>
              <a:t>примећени</a:t>
            </a:r>
            <a:r>
              <a:rPr lang="en-US" sz="2800" b="1" dirty="0">
                <a:latin typeface="Times New Roman" pitchFamily="18" charset="0"/>
              </a:rPr>
              <a:t> </a:t>
            </a:r>
            <a:r>
              <a:rPr lang="en-US" sz="2800" b="1" dirty="0" err="1">
                <a:latin typeface="Times New Roman" pitchFamily="18" charset="0"/>
              </a:rPr>
              <a:t>су</a:t>
            </a:r>
            <a:r>
              <a:rPr lang="en-US" sz="2800" b="1" dirty="0">
                <a:latin typeface="Times New Roman" pitchFamily="18" charset="0"/>
              </a:rPr>
              <a:t> </a:t>
            </a:r>
            <a:r>
              <a:rPr lang="en-US" sz="2800" b="1" dirty="0" err="1">
                <a:latin typeface="Times New Roman" pitchFamily="18" charset="0"/>
              </a:rPr>
              <a:t>токсични</a:t>
            </a:r>
            <a:r>
              <a:rPr lang="en-US" sz="2800" b="1" dirty="0">
                <a:latin typeface="Times New Roman" pitchFamily="18" charset="0"/>
              </a:rPr>
              <a:t> </a:t>
            </a:r>
            <a:r>
              <a:rPr lang="en-US" sz="2800" b="1" dirty="0" err="1">
                <a:latin typeface="Times New Roman" pitchFamily="18" charset="0"/>
              </a:rPr>
              <a:t>ефекти</a:t>
            </a:r>
            <a:r>
              <a:rPr lang="en-US" sz="2800" b="1" dirty="0">
                <a:latin typeface="Times New Roman" pitchFamily="18" charset="0"/>
              </a:rPr>
              <a:t> (</a:t>
            </a:r>
            <a:r>
              <a:rPr lang="en-US" sz="2800" b="1" i="1" dirty="0" err="1">
                <a:latin typeface="Times New Roman" pitchFamily="18" charset="0"/>
              </a:rPr>
              <a:t>флуороза</a:t>
            </a:r>
            <a:r>
              <a:rPr lang="en-US" sz="2800" b="1" dirty="0" smtClean="0">
                <a:latin typeface="Times New Roman" pitchFamily="18" charset="0"/>
              </a:rPr>
              <a:t>)</a:t>
            </a:r>
            <a:r>
              <a:rPr lang="sr-Cyrl-RS" sz="2800" b="1" dirty="0" smtClean="0">
                <a:latin typeface="Times New Roman" pitchFamily="18" charset="0"/>
              </a:rPr>
              <a:t> која се огледа у дисколорацији зуба и има естетски значај</a:t>
            </a:r>
            <a:r>
              <a:rPr lang="en-US" sz="2800" b="1" dirty="0" smtClean="0">
                <a:latin typeface="Times New Roman" pitchFamily="18" charset="0"/>
              </a:rPr>
              <a:t>.</a:t>
            </a:r>
            <a:endParaRPr lang="en-US" sz="2800" b="1" dirty="0">
              <a:latin typeface="Times New Roman" pitchFamily="18" charset="0"/>
            </a:endParaRPr>
          </a:p>
        </p:txBody>
      </p:sp>
    </p:spTree>
  </p:cSld>
  <p:clrMapOvr>
    <a:masterClrMapping/>
  </p:clrMapOvr>
  <p:transition advTm="16813"/>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900113" y="908050"/>
            <a:ext cx="7772400" cy="712788"/>
          </a:xfrm>
        </p:spPr>
        <p:txBody>
          <a:bodyPr/>
          <a:lstStyle/>
          <a:p>
            <a:pPr eaLnBrk="1" hangingPunct="1"/>
            <a:r>
              <a:rPr lang="sr-Cyrl-CS" sz="3200" dirty="0" smtClean="0">
                <a:latin typeface="Times New Roman" pitchFamily="18" charset="0"/>
                <a:cs typeface="Times New Roman" pitchFamily="18" charset="0"/>
              </a:rPr>
              <a:t>Дијететска</a:t>
            </a:r>
            <a:r>
              <a:rPr lang="sr-Latn-CS" sz="3200" dirty="0" smtClean="0">
                <a:latin typeface="Times New Roman" pitchFamily="18" charset="0"/>
                <a:cs typeface="Times New Roman" pitchFamily="18" charset="0"/>
              </a:rPr>
              <a:t> </a:t>
            </a:r>
            <a:r>
              <a:rPr lang="sr-Cyrl-CS" sz="3200" dirty="0" smtClean="0">
                <a:latin typeface="Times New Roman" pitchFamily="18" charset="0"/>
                <a:cs typeface="Times New Roman" pitchFamily="18" charset="0"/>
              </a:rPr>
              <a:t>храна-намирнице</a:t>
            </a:r>
            <a:endParaRPr lang="en-US" sz="3200" dirty="0" smtClean="0">
              <a:latin typeface="Times New Roman" pitchFamily="18" charset="0"/>
              <a:cs typeface="Times New Roman" pitchFamily="18" charset="0"/>
            </a:endParaRPr>
          </a:p>
        </p:txBody>
      </p:sp>
      <p:sp>
        <p:nvSpPr>
          <p:cNvPr id="30723" name="Rectangle 3"/>
          <p:cNvSpPr>
            <a:spLocks noGrp="1" noChangeArrowheads="1"/>
          </p:cNvSpPr>
          <p:nvPr>
            <p:ph type="body" idx="1"/>
          </p:nvPr>
        </p:nvSpPr>
        <p:spPr>
          <a:xfrm>
            <a:off x="1042988" y="1628775"/>
            <a:ext cx="7796212" cy="4587875"/>
          </a:xfrm>
        </p:spPr>
        <p:txBody>
          <a:bodyPr/>
          <a:lstStyle/>
          <a:p>
            <a:pPr algn="just" eaLnBrk="1" hangingPunct="1">
              <a:lnSpc>
                <a:spcPct val="80000"/>
              </a:lnSpc>
              <a:buNone/>
            </a:pPr>
            <a:r>
              <a:rPr lang="sr-Cyrl-CS" sz="3000" dirty="0" smtClean="0">
                <a:latin typeface="Times New Roman" pitchFamily="18" charset="0"/>
                <a:cs typeface="Times New Roman" pitchFamily="18" charset="0"/>
              </a:rPr>
              <a:t> су храна-намирнице намерно</a:t>
            </a:r>
            <a:r>
              <a:rPr lang="en-US" sz="3000" dirty="0" smtClean="0">
                <a:latin typeface="Times New Roman" pitchFamily="18" charset="0"/>
                <a:cs typeface="Times New Roman" pitchFamily="18" charset="0"/>
              </a:rPr>
              <a:t> </a:t>
            </a:r>
            <a:r>
              <a:rPr lang="sr-Cyrl-CS" sz="3000" dirty="0" smtClean="0">
                <a:latin typeface="Times New Roman" pitchFamily="18" charset="0"/>
                <a:cs typeface="Times New Roman" pitchFamily="18" charset="0"/>
              </a:rPr>
              <a:t>промењеног хемијског</a:t>
            </a:r>
            <a:r>
              <a:rPr lang="sr-Latn-CS" sz="3000" dirty="0" smtClean="0">
                <a:latin typeface="Times New Roman" pitchFamily="18" charset="0"/>
                <a:cs typeface="Times New Roman" pitchFamily="18" charset="0"/>
              </a:rPr>
              <a:t> </a:t>
            </a:r>
            <a:r>
              <a:rPr lang="sr-Cyrl-CS" sz="3000" dirty="0" smtClean="0">
                <a:latin typeface="Times New Roman" pitchFamily="18" charset="0"/>
                <a:cs typeface="Times New Roman" pitchFamily="18" charset="0"/>
              </a:rPr>
              <a:t>састава</a:t>
            </a:r>
            <a:r>
              <a:rPr lang="sr-Latn-CS" sz="3000" dirty="0" smtClean="0">
                <a:latin typeface="Times New Roman" pitchFamily="18" charset="0"/>
                <a:cs typeface="Times New Roman" pitchFamily="18" charset="0"/>
              </a:rPr>
              <a:t> </a:t>
            </a:r>
            <a:r>
              <a:rPr lang="sr-Cyrl-CS" sz="3000" dirty="0" smtClean="0">
                <a:latin typeface="Times New Roman" pitchFamily="18" charset="0"/>
                <a:cs typeface="Times New Roman" pitchFamily="18" charset="0"/>
              </a:rPr>
              <a:t>намењене</a:t>
            </a:r>
            <a:r>
              <a:rPr lang="en-US" sz="3000" dirty="0" smtClean="0">
                <a:latin typeface="Times New Roman" pitchFamily="18" charset="0"/>
                <a:cs typeface="Times New Roman" pitchFamily="18" charset="0"/>
              </a:rPr>
              <a:t> </a:t>
            </a:r>
            <a:r>
              <a:rPr lang="sr-Cyrl-CS" sz="3000" dirty="0" smtClean="0">
                <a:latin typeface="Times New Roman" pitchFamily="18" charset="0"/>
                <a:cs typeface="Times New Roman" pitchFamily="18" charset="0"/>
              </a:rPr>
              <a:t>особама</a:t>
            </a:r>
            <a:r>
              <a:rPr lang="en-US" sz="3000" dirty="0" smtClean="0">
                <a:latin typeface="Times New Roman" pitchFamily="18" charset="0"/>
                <a:cs typeface="Times New Roman" pitchFamily="18" charset="0"/>
              </a:rPr>
              <a:t> </a:t>
            </a:r>
            <a:r>
              <a:rPr lang="sr-Cyrl-CS" sz="3000" dirty="0" smtClean="0">
                <a:latin typeface="Times New Roman" pitchFamily="18" charset="0"/>
                <a:cs typeface="Times New Roman" pitchFamily="18" charset="0"/>
              </a:rPr>
              <a:t>са</a:t>
            </a:r>
            <a:r>
              <a:rPr lang="en-US" sz="3000" dirty="0" smtClean="0">
                <a:latin typeface="Times New Roman" pitchFamily="18" charset="0"/>
                <a:cs typeface="Times New Roman" pitchFamily="18" charset="0"/>
              </a:rPr>
              <a:t> </a:t>
            </a:r>
            <a:r>
              <a:rPr lang="sr-Cyrl-CS" sz="3000" dirty="0" smtClean="0">
                <a:latin typeface="Times New Roman" pitchFamily="18" charset="0"/>
                <a:cs typeface="Times New Roman" pitchFamily="18" charset="0"/>
              </a:rPr>
              <a:t>посебним</a:t>
            </a:r>
            <a:r>
              <a:rPr lang="en-US" sz="3000" dirty="0" smtClean="0">
                <a:latin typeface="Times New Roman" pitchFamily="18" charset="0"/>
                <a:cs typeface="Times New Roman" pitchFamily="18" charset="0"/>
              </a:rPr>
              <a:t> </a:t>
            </a:r>
            <a:r>
              <a:rPr lang="sr-Cyrl-RS" sz="3000" dirty="0" smtClean="0">
                <a:latin typeface="Times New Roman" pitchFamily="18" charset="0"/>
                <a:cs typeface="Times New Roman" pitchFamily="18" charset="0"/>
              </a:rPr>
              <a:t>медицинским и нутритивним </a:t>
            </a:r>
            <a:r>
              <a:rPr lang="sr-Cyrl-CS" sz="3000" dirty="0" smtClean="0">
                <a:latin typeface="Times New Roman" pitchFamily="18" charset="0"/>
                <a:cs typeface="Times New Roman" pitchFamily="18" charset="0"/>
              </a:rPr>
              <a:t>потребама.</a:t>
            </a:r>
            <a:endParaRPr lang="en-US" sz="3000" dirty="0" smtClean="0">
              <a:latin typeface="Times New Roman" pitchFamily="18" charset="0"/>
              <a:cs typeface="Times New Roman" pitchFamily="18" charset="0"/>
            </a:endParaRPr>
          </a:p>
          <a:p>
            <a:pPr marL="0" indent="0" eaLnBrk="1" hangingPunct="1">
              <a:lnSpc>
                <a:spcPct val="80000"/>
              </a:lnSpc>
              <a:buNone/>
            </a:pPr>
            <a:endParaRPr lang="en-US" sz="3000" dirty="0" smtClean="0">
              <a:solidFill>
                <a:srgbClr val="A50021"/>
              </a:solidFill>
            </a:endParaRPr>
          </a:p>
        </p:txBody>
      </p:sp>
    </p:spTree>
    <p:extLst>
      <p:ext uri="{BB962C8B-B14F-4D97-AF65-F5344CB8AC3E}">
        <p14:creationId xmlns="" xmlns:p14="http://schemas.microsoft.com/office/powerpoint/2010/main" val="2811761759"/>
      </p:ext>
    </p:extLst>
  </p:cSld>
  <p:clrMapOvr>
    <a:masterClrMapping/>
  </p:clrMapOvr>
  <p:transition advTm="18225"/>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5"/>
          <p:cNvSpPr>
            <a:spLocks noChangeArrowheads="1"/>
          </p:cNvSpPr>
          <p:nvPr/>
        </p:nvSpPr>
        <p:spPr bwMode="auto">
          <a:xfrm>
            <a:off x="3638550" y="0"/>
            <a:ext cx="2590800" cy="1104900"/>
          </a:xfrm>
          <a:prstGeom prst="roundRect">
            <a:avLst>
              <a:gd name="adj" fmla="val 16667"/>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31747" name="AutoShape 6"/>
          <p:cNvSpPr>
            <a:spLocks noChangeArrowheads="1"/>
          </p:cNvSpPr>
          <p:nvPr/>
        </p:nvSpPr>
        <p:spPr bwMode="auto">
          <a:xfrm>
            <a:off x="3143250" y="0"/>
            <a:ext cx="2343150" cy="1047750"/>
          </a:xfrm>
          <a:prstGeom prst="roundRect">
            <a:avLst>
              <a:gd name="adj" fmla="val 16667"/>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31748" name="AutoShape 7"/>
          <p:cNvSpPr>
            <a:spLocks noChangeArrowheads="1"/>
          </p:cNvSpPr>
          <p:nvPr/>
        </p:nvSpPr>
        <p:spPr bwMode="auto">
          <a:xfrm>
            <a:off x="3086100" y="247650"/>
            <a:ext cx="2647950" cy="876300"/>
          </a:xfrm>
          <a:prstGeom prst="roundRect">
            <a:avLst>
              <a:gd name="adj" fmla="val 16667"/>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endParaRPr lang="en-US"/>
          </a:p>
        </p:txBody>
      </p:sp>
      <p:sp>
        <p:nvSpPr>
          <p:cNvPr id="31749" name="AutoShape 8"/>
          <p:cNvSpPr>
            <a:spLocks noChangeArrowheads="1"/>
          </p:cNvSpPr>
          <p:nvPr/>
        </p:nvSpPr>
        <p:spPr bwMode="auto">
          <a:xfrm>
            <a:off x="5248310" y="5219744"/>
            <a:ext cx="3173412" cy="364923"/>
          </a:xfrm>
          <a:prstGeom prst="roundRect">
            <a:avLst>
              <a:gd name="adj" fmla="val 16667"/>
            </a:avLst>
          </a:prstGeom>
          <a:gradFill rotWithShape="0">
            <a:gsLst>
              <a:gs pos="0">
                <a:srgbClr val="002060"/>
              </a:gs>
              <a:gs pos="2000">
                <a:srgbClr val="002060"/>
              </a:gs>
              <a:gs pos="100000">
                <a:srgbClr val="002060"/>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pPr eaLnBrk="0" hangingPunct="0">
              <a:lnSpc>
                <a:spcPct val="85000"/>
              </a:lnSpc>
              <a:spcBef>
                <a:spcPct val="50000"/>
              </a:spcBef>
            </a:pPr>
            <a:r>
              <a:rPr lang="sr-Cyrl-CS" b="1" dirty="0" smtClean="0">
                <a:solidFill>
                  <a:schemeClr val="bg1"/>
                </a:solidFill>
              </a:rPr>
              <a:t>формуле</a:t>
            </a:r>
            <a:r>
              <a:rPr lang="en-US" b="1" dirty="0" smtClean="0">
                <a:solidFill>
                  <a:schemeClr val="bg1"/>
                </a:solidFill>
              </a:rPr>
              <a:t> </a:t>
            </a:r>
            <a:r>
              <a:rPr lang="sr-Cyrl-RS" b="1" dirty="0" smtClean="0">
                <a:solidFill>
                  <a:schemeClr val="bg1"/>
                </a:solidFill>
              </a:rPr>
              <a:t>за одојчад</a:t>
            </a:r>
            <a:endParaRPr lang="en-US" b="1" dirty="0">
              <a:solidFill>
                <a:schemeClr val="bg1"/>
              </a:solidFill>
            </a:endParaRPr>
          </a:p>
        </p:txBody>
      </p:sp>
      <p:sp>
        <p:nvSpPr>
          <p:cNvPr id="31750" name="AutoShape 9"/>
          <p:cNvSpPr>
            <a:spLocks noChangeArrowheads="1"/>
          </p:cNvSpPr>
          <p:nvPr/>
        </p:nvSpPr>
        <p:spPr bwMode="auto">
          <a:xfrm>
            <a:off x="5235575" y="4209819"/>
            <a:ext cx="3624263" cy="409575"/>
          </a:xfrm>
          <a:prstGeom prst="roundRect">
            <a:avLst>
              <a:gd name="adj" fmla="val 16667"/>
            </a:avLst>
          </a:prstGeom>
          <a:gradFill rotWithShape="0">
            <a:gsLst>
              <a:gs pos="0">
                <a:srgbClr val="002060"/>
              </a:gs>
              <a:gs pos="100000">
                <a:srgbClr val="002060"/>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pPr algn="just" eaLnBrk="0" hangingPunct="0">
              <a:spcBef>
                <a:spcPct val="50000"/>
              </a:spcBef>
            </a:pPr>
            <a:r>
              <a:rPr lang="sr-Cyrl-CS" b="1" dirty="0">
                <a:solidFill>
                  <a:srgbClr val="FFFFCC"/>
                </a:solidFill>
              </a:rPr>
              <a:t>Храна</a:t>
            </a:r>
            <a:r>
              <a:rPr lang="sl-SI" b="1" dirty="0">
                <a:solidFill>
                  <a:srgbClr val="FFFFCC"/>
                </a:solidFill>
              </a:rPr>
              <a:t> </a:t>
            </a:r>
            <a:r>
              <a:rPr lang="sr-Cyrl-CS" b="1" dirty="0">
                <a:solidFill>
                  <a:srgbClr val="FFFFCC"/>
                </a:solidFill>
              </a:rPr>
              <a:t>за</a:t>
            </a:r>
            <a:r>
              <a:rPr lang="sl-SI" b="1" dirty="0">
                <a:solidFill>
                  <a:srgbClr val="FFFFCC"/>
                </a:solidFill>
              </a:rPr>
              <a:t> </a:t>
            </a:r>
            <a:r>
              <a:rPr lang="sr-Cyrl-CS" b="1" dirty="0">
                <a:solidFill>
                  <a:srgbClr val="FFFFCC"/>
                </a:solidFill>
              </a:rPr>
              <a:t>одојчад</a:t>
            </a:r>
            <a:r>
              <a:rPr lang="sl-SI" b="1" dirty="0">
                <a:solidFill>
                  <a:srgbClr val="FFFFCC"/>
                </a:solidFill>
              </a:rPr>
              <a:t> </a:t>
            </a:r>
            <a:r>
              <a:rPr lang="sr-Cyrl-CS" b="1" dirty="0">
                <a:solidFill>
                  <a:srgbClr val="FFFFCC"/>
                </a:solidFill>
              </a:rPr>
              <a:t>и</a:t>
            </a:r>
            <a:r>
              <a:rPr lang="sl-SI" b="1" dirty="0">
                <a:solidFill>
                  <a:srgbClr val="FFFFCC"/>
                </a:solidFill>
              </a:rPr>
              <a:t> </a:t>
            </a:r>
            <a:r>
              <a:rPr lang="sr-Cyrl-CS" b="1" dirty="0">
                <a:solidFill>
                  <a:srgbClr val="FFFFCC"/>
                </a:solidFill>
              </a:rPr>
              <a:t>малу</a:t>
            </a:r>
            <a:r>
              <a:rPr lang="sl-SI" b="1" dirty="0">
                <a:solidFill>
                  <a:srgbClr val="FFFFCC"/>
                </a:solidFill>
              </a:rPr>
              <a:t> </a:t>
            </a:r>
            <a:r>
              <a:rPr lang="sr-Cyrl-CS" b="1" dirty="0">
                <a:solidFill>
                  <a:srgbClr val="FFFFCC"/>
                </a:solidFill>
              </a:rPr>
              <a:t>децу</a:t>
            </a:r>
            <a:endParaRPr lang="en-US" b="1" dirty="0">
              <a:solidFill>
                <a:srgbClr val="FFFFCC"/>
              </a:solidFill>
            </a:endParaRPr>
          </a:p>
        </p:txBody>
      </p:sp>
      <p:sp>
        <p:nvSpPr>
          <p:cNvPr id="31751" name="AutoShape 10"/>
          <p:cNvSpPr>
            <a:spLocks noChangeArrowheads="1"/>
          </p:cNvSpPr>
          <p:nvPr/>
        </p:nvSpPr>
        <p:spPr bwMode="auto">
          <a:xfrm>
            <a:off x="3053808" y="575569"/>
            <a:ext cx="2282825" cy="598604"/>
          </a:xfrm>
          <a:prstGeom prst="roundRect">
            <a:avLst>
              <a:gd name="adj" fmla="val 16667"/>
            </a:avLst>
          </a:prstGeom>
          <a:gradFill rotWithShape="0">
            <a:gsLst>
              <a:gs pos="0">
                <a:srgbClr val="002060"/>
              </a:gs>
              <a:gs pos="100000">
                <a:srgbClr val="181876"/>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pPr eaLnBrk="0" hangingPunct="0">
              <a:lnSpc>
                <a:spcPct val="80000"/>
              </a:lnSpc>
              <a:spcBef>
                <a:spcPct val="50000"/>
              </a:spcBef>
            </a:pPr>
            <a:r>
              <a:rPr lang="sr-Latn-RS" dirty="0">
                <a:solidFill>
                  <a:schemeClr val="bg1"/>
                </a:solidFill>
              </a:rPr>
              <a:t>храна за посебне медицинске намене</a:t>
            </a:r>
            <a:endParaRPr lang="en-US" b="1" dirty="0">
              <a:solidFill>
                <a:schemeClr val="bg1"/>
              </a:solidFill>
            </a:endParaRPr>
          </a:p>
        </p:txBody>
      </p:sp>
      <p:sp>
        <p:nvSpPr>
          <p:cNvPr id="31752" name="AutoShape 11"/>
          <p:cNvSpPr>
            <a:spLocks noChangeArrowheads="1"/>
          </p:cNvSpPr>
          <p:nvPr/>
        </p:nvSpPr>
        <p:spPr bwMode="auto">
          <a:xfrm>
            <a:off x="5734050" y="1158586"/>
            <a:ext cx="3125788" cy="625475"/>
          </a:xfrm>
          <a:prstGeom prst="roundRect">
            <a:avLst>
              <a:gd name="adj" fmla="val 16667"/>
            </a:avLst>
          </a:prstGeom>
          <a:gradFill rotWithShape="0">
            <a:gsLst>
              <a:gs pos="0">
                <a:srgbClr val="002060"/>
              </a:gs>
              <a:gs pos="100000">
                <a:srgbClr val="002060"/>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pPr eaLnBrk="0" hangingPunct="0">
              <a:lnSpc>
                <a:spcPct val="85000"/>
              </a:lnSpc>
              <a:spcBef>
                <a:spcPct val="50000"/>
              </a:spcBef>
            </a:pPr>
            <a:r>
              <a:rPr lang="sr-Latn-RS" dirty="0">
                <a:solidFill>
                  <a:schemeClr val="bg1"/>
                </a:solidFill>
              </a:rPr>
              <a:t>храна за особе на дијети за мршављење</a:t>
            </a:r>
            <a:endParaRPr lang="en-US" b="1" dirty="0">
              <a:solidFill>
                <a:schemeClr val="bg1"/>
              </a:solidFill>
            </a:endParaRPr>
          </a:p>
        </p:txBody>
      </p:sp>
      <p:sp>
        <p:nvSpPr>
          <p:cNvPr id="31753" name="AutoShape 12"/>
          <p:cNvSpPr>
            <a:spLocks noChangeArrowheads="1"/>
          </p:cNvSpPr>
          <p:nvPr/>
        </p:nvSpPr>
        <p:spPr bwMode="auto">
          <a:xfrm>
            <a:off x="2297483" y="5584667"/>
            <a:ext cx="2690812" cy="598604"/>
          </a:xfrm>
          <a:prstGeom prst="roundRect">
            <a:avLst>
              <a:gd name="adj" fmla="val 16667"/>
            </a:avLst>
          </a:prstGeom>
          <a:gradFill rotWithShape="0">
            <a:gsLst>
              <a:gs pos="0">
                <a:srgbClr val="002060"/>
              </a:gs>
              <a:gs pos="100000">
                <a:srgbClr val="002929"/>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pPr eaLnBrk="0" hangingPunct="0">
              <a:lnSpc>
                <a:spcPct val="80000"/>
              </a:lnSpc>
              <a:spcBef>
                <a:spcPct val="50000"/>
              </a:spcBef>
            </a:pPr>
            <a:r>
              <a:rPr lang="sr-Latn-RS" dirty="0">
                <a:solidFill>
                  <a:schemeClr val="bg1"/>
                </a:solidFill>
              </a:rPr>
              <a:t>додаци исхрани (дијететски </a:t>
            </a:r>
            <a:r>
              <a:rPr lang="sr-Latn-RS" dirty="0" smtClean="0">
                <a:solidFill>
                  <a:schemeClr val="bg1"/>
                </a:solidFill>
              </a:rPr>
              <a:t>суплементи</a:t>
            </a:r>
            <a:r>
              <a:rPr lang="sr-Cyrl-RS" dirty="0" smtClean="0">
                <a:solidFill>
                  <a:schemeClr val="bg1"/>
                </a:solidFill>
              </a:rPr>
              <a:t>)</a:t>
            </a:r>
            <a:endParaRPr lang="en-US" b="1" dirty="0">
              <a:solidFill>
                <a:schemeClr val="bg1"/>
              </a:solidFill>
            </a:endParaRPr>
          </a:p>
        </p:txBody>
      </p:sp>
      <p:sp>
        <p:nvSpPr>
          <p:cNvPr id="31755" name="Text Box 18"/>
          <p:cNvSpPr txBox="1">
            <a:spLocks noChangeArrowheads="1"/>
          </p:cNvSpPr>
          <p:nvPr/>
        </p:nvSpPr>
        <p:spPr bwMode="auto">
          <a:xfrm>
            <a:off x="3260725" y="1419225"/>
            <a:ext cx="184150" cy="519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endParaRPr lang="en-US" sz="2800">
              <a:solidFill>
                <a:schemeClr val="bg1"/>
              </a:solidFill>
            </a:endParaRPr>
          </a:p>
        </p:txBody>
      </p:sp>
      <p:sp>
        <p:nvSpPr>
          <p:cNvPr id="2" name="Oval 4"/>
          <p:cNvSpPr>
            <a:spLocks noChangeArrowheads="1"/>
          </p:cNvSpPr>
          <p:nvPr/>
        </p:nvSpPr>
        <p:spPr bwMode="auto">
          <a:xfrm>
            <a:off x="2008981" y="2420888"/>
            <a:ext cx="4611688" cy="164465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anchor="ctr">
            <a:spAutoFit/>
          </a:bodyPr>
          <a:lstStyle/>
          <a:p>
            <a:pPr algn="ctr" eaLnBrk="0" hangingPunct="0">
              <a:spcBef>
                <a:spcPct val="50000"/>
              </a:spcBef>
              <a:defRPr/>
            </a:pPr>
            <a:r>
              <a:rPr lang="sr-Cyrl-CS" sz="2800" b="1" dirty="0">
                <a:solidFill>
                  <a:srgbClr val="FFFFCC"/>
                </a:solidFill>
              </a:rPr>
              <a:t>ДИЈЕТЕТСКА</a:t>
            </a:r>
            <a:endParaRPr lang="sl-SI" sz="2800" b="1" dirty="0">
              <a:solidFill>
                <a:srgbClr val="FFFFCC"/>
              </a:solidFill>
            </a:endParaRPr>
          </a:p>
          <a:p>
            <a:pPr algn="ctr" eaLnBrk="0" hangingPunct="0">
              <a:spcBef>
                <a:spcPct val="50000"/>
              </a:spcBef>
              <a:defRPr/>
            </a:pPr>
            <a:r>
              <a:rPr lang="sr-Cyrl-CS" sz="2800" b="1" dirty="0">
                <a:solidFill>
                  <a:srgbClr val="FFFFCC"/>
                </a:solidFill>
              </a:rPr>
              <a:t>ХРАНА</a:t>
            </a:r>
            <a:endParaRPr lang="en-US" sz="2800" b="1" dirty="0">
              <a:solidFill>
                <a:srgbClr val="FFFFCC"/>
              </a:solidFill>
            </a:endParaRPr>
          </a:p>
        </p:txBody>
      </p:sp>
      <p:sp>
        <p:nvSpPr>
          <p:cNvPr id="5" name="Oval 4"/>
          <p:cNvSpPr/>
          <p:nvPr/>
        </p:nvSpPr>
        <p:spPr>
          <a:xfrm>
            <a:off x="259302" y="4209819"/>
            <a:ext cx="3383587" cy="7762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a:t>храна за особе интолерантне на глутен</a:t>
            </a:r>
          </a:p>
        </p:txBody>
      </p:sp>
      <p:sp>
        <p:nvSpPr>
          <p:cNvPr id="6" name="Oval 5"/>
          <p:cNvSpPr/>
          <p:nvPr/>
        </p:nvSpPr>
        <p:spPr>
          <a:xfrm>
            <a:off x="259302" y="1490532"/>
            <a:ext cx="2160240" cy="10982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a:t>замене за со за људску исхрану</a:t>
            </a:r>
          </a:p>
        </p:txBody>
      </p:sp>
    </p:spTree>
    <p:extLst>
      <p:ext uri="{BB962C8B-B14F-4D97-AF65-F5344CB8AC3E}">
        <p14:creationId xmlns="" xmlns:p14="http://schemas.microsoft.com/office/powerpoint/2010/main" val="261129473"/>
      </p:ext>
    </p:extLst>
  </p:cSld>
  <p:clrMapOvr>
    <a:masterClrMapping/>
  </p:clrMapOvr>
  <p:transition advTm="22929"/>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762000" y="1285860"/>
            <a:ext cx="8077200" cy="2616101"/>
          </a:xfrm>
          <a:prstGeom prst="rect">
            <a:avLst/>
          </a:prstGeom>
          <a:noFill/>
          <a:ln w="9525">
            <a:noFill/>
            <a:miter lim="800000"/>
            <a:headEnd/>
            <a:tailEnd/>
          </a:ln>
          <a:effectLst/>
        </p:spPr>
        <p:txBody>
          <a:bodyPr wrap="square">
            <a:spAutoFit/>
          </a:bodyPr>
          <a:lstStyle/>
          <a:p>
            <a:pPr algn="just" eaLnBrk="0" hangingPunct="0"/>
            <a:r>
              <a:rPr lang="nl-NL" sz="2800" b="1" dirty="0">
                <a:latin typeface="Times New Roman" pitchFamily="18" charset="0"/>
              </a:rPr>
              <a:t>НАТРИЈУМ - значај</a:t>
            </a:r>
            <a:endParaRPr lang="nl-NL" sz="2400" b="1" i="1" dirty="0">
              <a:latin typeface="Times New Roman" pitchFamily="18" charset="0"/>
            </a:endParaRPr>
          </a:p>
          <a:p>
            <a:pPr algn="just" eaLnBrk="0" hangingPunct="0"/>
            <a:endParaRPr lang="nl-NL" sz="2400" b="1" dirty="0">
              <a:latin typeface="Times New Roman" pitchFamily="18" charset="0"/>
            </a:endParaRPr>
          </a:p>
          <a:p>
            <a:pPr algn="just" eaLnBrk="0" hangingPunct="0"/>
            <a:r>
              <a:rPr lang="nl-NL" sz="2800" b="1" dirty="0">
                <a:latin typeface="Times New Roman" pitchFamily="18" charset="0"/>
              </a:rPr>
              <a:t>Натријум је </a:t>
            </a:r>
            <a:r>
              <a:rPr lang="nl-NL" sz="2800" b="1" i="1" dirty="0">
                <a:latin typeface="Times New Roman" pitchFamily="18" charset="0"/>
              </a:rPr>
              <a:t>најзаступљенији катјон у екстраћелијској течности</a:t>
            </a:r>
            <a:r>
              <a:rPr lang="nl-NL" sz="2800" b="1" dirty="0">
                <a:latin typeface="Times New Roman" pitchFamily="18" charset="0"/>
              </a:rPr>
              <a:t>, док је његова количина у ћелији десет пута мања. </a:t>
            </a:r>
          </a:p>
          <a:p>
            <a:pPr algn="just" eaLnBrk="0" hangingPunct="0"/>
            <a:endParaRPr lang="nl-NL" sz="2800" b="1" dirty="0">
              <a:latin typeface="Times New Roman" pitchFamily="18" charset="0"/>
            </a:endParaRPr>
          </a:p>
        </p:txBody>
      </p:sp>
    </p:spTree>
  </p:cSld>
  <p:clrMapOvr>
    <a:masterClrMapping/>
  </p:clrMapOvr>
  <p:transition advTm="13552"/>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827584" y="908720"/>
            <a:ext cx="7796213" cy="574675"/>
          </a:xfrm>
        </p:spPr>
        <p:txBody>
          <a:bodyPr>
            <a:normAutofit fontScale="90000"/>
          </a:bodyPr>
          <a:lstStyle/>
          <a:p>
            <a:pPr>
              <a:defRPr/>
            </a:pPr>
            <a:r>
              <a:rPr lang="sr-Cyrl-RS" sz="3600" dirty="0">
                <a:hlinkClick r:id="rId2"/>
              </a:rPr>
              <a:t/>
            </a:r>
            <a:br>
              <a:rPr lang="sr-Cyrl-RS" sz="3600" dirty="0">
                <a:hlinkClick r:id="rId2"/>
              </a:rPr>
            </a:br>
            <a:r>
              <a:rPr lang="sr-Cyrl-RS" sz="3600" dirty="0">
                <a:latin typeface="Times New Roman" pitchFamily="18" charset="0"/>
                <a:cs typeface="Times New Roman" pitchFamily="18" charset="0"/>
              </a:rPr>
              <a:t>Правилник о здравственој исправности дијететских производа</a:t>
            </a:r>
            <a:r>
              <a:rPr lang="sr-Latn-RS" sz="3600" dirty="0">
                <a:latin typeface="Times New Roman" pitchFamily="18" charset="0"/>
                <a:cs typeface="Times New Roman" pitchFamily="18" charset="0"/>
              </a:rPr>
              <a:t/>
            </a:r>
            <a:br>
              <a:rPr lang="sr-Latn-RS" sz="3600" dirty="0">
                <a:latin typeface="Times New Roman" pitchFamily="18" charset="0"/>
                <a:cs typeface="Times New Roman" pitchFamily="18" charset="0"/>
              </a:rPr>
            </a:br>
            <a:r>
              <a:rPr lang="sr-Latn-RS" sz="2000" b="1" dirty="0">
                <a:latin typeface="Times New Roman" pitchFamily="18" charset="0"/>
                <a:cs typeface="Times New Roman" pitchFamily="18" charset="0"/>
              </a:rPr>
              <a:t>(Сл. гласник РС бр. 45/10, 27/11, 50/12, 21/15, 75/15, 7/17)</a:t>
            </a:r>
            <a:r>
              <a:rPr lang="sr-Latn-RS" sz="4000" dirty="0"/>
              <a:t/>
            </a:r>
            <a:br>
              <a:rPr lang="sr-Latn-RS" sz="4000" dirty="0"/>
            </a:br>
            <a:r>
              <a:rPr lang="sr-Latn-RS" sz="3600" dirty="0"/>
              <a:t/>
            </a:r>
            <a:br>
              <a:rPr lang="sr-Latn-RS" sz="3600" dirty="0"/>
            </a:br>
            <a:endParaRPr lang="en-US" sz="4000" dirty="0" smtClean="0">
              <a:solidFill>
                <a:schemeClr val="tx1"/>
              </a:solidFill>
            </a:endParaRPr>
          </a:p>
        </p:txBody>
      </p:sp>
      <p:sp>
        <p:nvSpPr>
          <p:cNvPr id="32771" name="Rectangle 4"/>
          <p:cNvSpPr>
            <a:spLocks noGrp="1" noChangeArrowheads="1"/>
          </p:cNvSpPr>
          <p:nvPr>
            <p:ph type="body" idx="1"/>
          </p:nvPr>
        </p:nvSpPr>
        <p:spPr>
          <a:xfrm>
            <a:off x="611560" y="1916832"/>
            <a:ext cx="7843838" cy="4690988"/>
          </a:xfrm>
        </p:spPr>
        <p:txBody>
          <a:bodyPr>
            <a:normAutofit/>
          </a:bodyPr>
          <a:lstStyle/>
          <a:p>
            <a:pPr marL="0" indent="0" algn="just" eaLnBrk="1" hangingPunct="1">
              <a:lnSpc>
                <a:spcPct val="90000"/>
              </a:lnSpc>
              <a:buNone/>
            </a:pPr>
            <a:endParaRPr lang="en-US" sz="2400" dirty="0" smtClean="0"/>
          </a:p>
          <a:p>
            <a:pPr algn="just">
              <a:lnSpc>
                <a:spcPct val="80000"/>
              </a:lnSpc>
              <a:buNone/>
            </a:pPr>
            <a:r>
              <a:rPr lang="sr-Cyrl-RS" sz="2400" dirty="0" smtClean="0">
                <a:latin typeface="Times New Roman" pitchFamily="18" charset="0"/>
                <a:cs typeface="Times New Roman" pitchFamily="18" charset="0"/>
              </a:rPr>
              <a:t>    Поједини изрази овог правилника имају следеће значење</a:t>
            </a:r>
            <a:r>
              <a:rPr lang="ru-RU" sz="2400" dirty="0" smtClean="0">
                <a:latin typeface="Times New Roman" pitchFamily="18" charset="0"/>
                <a:cs typeface="Times New Roman" pitchFamily="18" charset="0"/>
              </a:rPr>
              <a:t>: </a:t>
            </a:r>
            <a:endParaRPr lang="sr-Cyrl-RS" sz="2400" dirty="0" smtClean="0">
              <a:latin typeface="Times New Roman" pitchFamily="18" charset="0"/>
              <a:cs typeface="Times New Roman" pitchFamily="18" charset="0"/>
            </a:endParaRPr>
          </a:p>
          <a:p>
            <a:pPr algn="just">
              <a:lnSpc>
                <a:spcPct val="80000"/>
              </a:lnSpc>
            </a:pPr>
            <a:r>
              <a:rPr lang="sr-Latn-RS" sz="2400" dirty="0" smtClean="0">
                <a:latin typeface="Times New Roman" pitchFamily="18" charset="0"/>
                <a:cs typeface="Times New Roman" pitchFamily="18" charset="0"/>
              </a:rPr>
              <a:t>Дијететски </a:t>
            </a:r>
            <a:r>
              <a:rPr lang="sr-Latn-RS" sz="2400" dirty="0">
                <a:latin typeface="Times New Roman" pitchFamily="18" charset="0"/>
                <a:cs typeface="Times New Roman" pitchFamily="18" charset="0"/>
              </a:rPr>
              <a:t>производи су намирнице које се због посебног састава или посебног начина производње јасно разликују од намирница уобичајеног састава и које су погодне за посебно наведену нутритивну намену за коју се </a:t>
            </a:r>
            <a:r>
              <a:rPr lang="sr-Latn-RS" sz="2400" dirty="0" smtClean="0">
                <a:latin typeface="Times New Roman" pitchFamily="18" charset="0"/>
                <a:cs typeface="Times New Roman" pitchFamily="18" charset="0"/>
              </a:rPr>
              <a:t>стављају </a:t>
            </a:r>
            <a:r>
              <a:rPr lang="sr-Latn-RS" sz="2400" dirty="0">
                <a:latin typeface="Times New Roman" pitchFamily="18" charset="0"/>
                <a:cs typeface="Times New Roman" pitchFamily="18" charset="0"/>
              </a:rPr>
              <a:t>у </a:t>
            </a:r>
            <a:r>
              <a:rPr lang="sr-Latn-RS" sz="2400" dirty="0" smtClean="0">
                <a:latin typeface="Times New Roman" pitchFamily="18" charset="0"/>
                <a:cs typeface="Times New Roman" pitchFamily="18" charset="0"/>
              </a:rPr>
              <a:t>промет</a:t>
            </a:r>
            <a:r>
              <a:rPr lang="sr-Cyrl-RS"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1101607997"/>
      </p:ext>
    </p:extLst>
  </p:cSld>
  <p:clrMapOvr>
    <a:masterClrMapping/>
  </p:clrMapOvr>
  <p:transition advTm="30781"/>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2984"/>
            <a:ext cx="8229600" cy="4983179"/>
          </a:xfrm>
        </p:spPr>
        <p:txBody>
          <a:bodyPr>
            <a:normAutofit lnSpcReduction="10000"/>
          </a:bodyPr>
          <a:lstStyle/>
          <a:p>
            <a:pPr algn="just">
              <a:lnSpc>
                <a:spcPct val="80000"/>
              </a:lnSpc>
            </a:pPr>
            <a:r>
              <a:rPr lang="sr-Latn-RS" dirty="0" smtClean="0">
                <a:latin typeface="Times New Roman" pitchFamily="18" charset="0"/>
                <a:cs typeface="Times New Roman" pitchFamily="18" charset="0"/>
              </a:rPr>
              <a:t>Додаци исхрани (дијететски суплементи) су намирнице које допуњују нормалну исхрану и представљају концентроване изворе витамина, минерала или других супстанци са хранљивим или физиолошким ефектом, појединачно или у комбинацији, а у промету су у дозираним облицима дизајниране да се узимају у одмереним појединачним количинама (капсуле, таблете, кесице прашка, ампуле течности, бочице за дозирање у капима и др.</a:t>
            </a:r>
            <a:r>
              <a:rPr lang="en-US" dirty="0" smtClean="0">
                <a:latin typeface="Times New Roman" pitchFamily="18" charset="0"/>
                <a:cs typeface="Times New Roman" pitchFamily="18" charset="0"/>
              </a:rPr>
              <a:t>) </a:t>
            </a:r>
            <a:r>
              <a:rPr lang="sr-Latn-RS" dirty="0" smtClean="0">
                <a:latin typeface="Times New Roman" pitchFamily="18" charset="0"/>
                <a:cs typeface="Times New Roman" pitchFamily="18" charset="0"/>
              </a:rPr>
              <a:t>за посебно наведену нутритивну намену за коју се стављају у промет</a:t>
            </a:r>
            <a:r>
              <a:rPr lang="sr-Cyrl-RS"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p:txBody>
      </p:sp>
    </p:spTree>
  </p:cSld>
  <p:clrMapOvr>
    <a:masterClrMapping/>
  </p:clrMapOvr>
  <p:transition advTm="32762"/>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904656"/>
          </a:xfrm>
        </p:spPr>
        <p:txBody>
          <a:bodyPr>
            <a:normAutofit fontScale="77500" lnSpcReduction="20000"/>
          </a:bodyPr>
          <a:lstStyle/>
          <a:p>
            <a:pPr algn="just"/>
            <a:r>
              <a:rPr lang="sr-Latn-RS" dirty="0" smtClean="0">
                <a:latin typeface="Times New Roman" pitchFamily="18" charset="0"/>
                <a:cs typeface="Times New Roman" pitchFamily="18" charset="0"/>
              </a:rPr>
              <a:t>Одојче </a:t>
            </a:r>
            <a:r>
              <a:rPr lang="sr-Latn-RS" dirty="0">
                <a:latin typeface="Times New Roman" pitchFamily="18" charset="0"/>
                <a:cs typeface="Times New Roman" pitchFamily="18" charset="0"/>
              </a:rPr>
              <a:t>је дете до навршених дванаест месеци </a:t>
            </a:r>
            <a:r>
              <a:rPr lang="sr-Latn-RS" dirty="0" smtClean="0">
                <a:latin typeface="Times New Roman" pitchFamily="18" charset="0"/>
                <a:cs typeface="Times New Roman" pitchFamily="18" charset="0"/>
              </a:rPr>
              <a:t>старости;</a:t>
            </a:r>
            <a:endParaRPr lang="sr-Latn-RS" dirty="0">
              <a:latin typeface="Times New Roman" pitchFamily="18" charset="0"/>
              <a:cs typeface="Times New Roman" pitchFamily="18" charset="0"/>
            </a:endParaRPr>
          </a:p>
          <a:p>
            <a:pPr algn="just"/>
            <a:r>
              <a:rPr lang="sr-Latn-RS" dirty="0" smtClean="0">
                <a:latin typeface="Times New Roman" pitchFamily="18" charset="0"/>
                <a:cs typeface="Times New Roman" pitchFamily="18" charset="0"/>
              </a:rPr>
              <a:t> Мало </a:t>
            </a:r>
            <a:r>
              <a:rPr lang="sr-Latn-RS" dirty="0">
                <a:latin typeface="Times New Roman" pitchFamily="18" charset="0"/>
                <a:cs typeface="Times New Roman" pitchFamily="18" charset="0"/>
              </a:rPr>
              <a:t>дете је дете од дванаест до навршених тридесет и шест месеци </a:t>
            </a:r>
            <a:r>
              <a:rPr lang="sr-Latn-RS" dirty="0" smtClean="0">
                <a:latin typeface="Times New Roman" pitchFamily="18" charset="0"/>
                <a:cs typeface="Times New Roman" pitchFamily="18" charset="0"/>
              </a:rPr>
              <a:t>старости;</a:t>
            </a:r>
            <a:endParaRPr lang="sr-Latn-RS" dirty="0">
              <a:latin typeface="Times New Roman" pitchFamily="18" charset="0"/>
              <a:cs typeface="Times New Roman" pitchFamily="18" charset="0"/>
            </a:endParaRPr>
          </a:p>
          <a:p>
            <a:pPr algn="just"/>
            <a:r>
              <a:rPr lang="sr-Latn-RS" dirty="0" smtClean="0">
                <a:latin typeface="Times New Roman" pitchFamily="18" charset="0"/>
                <a:cs typeface="Times New Roman" pitchFamily="18" charset="0"/>
              </a:rPr>
              <a:t> Производ </a:t>
            </a:r>
            <a:r>
              <a:rPr lang="sr-Latn-RS" dirty="0">
                <a:latin typeface="Times New Roman" pitchFamily="18" charset="0"/>
                <a:cs typeface="Times New Roman" pitchFamily="18" charset="0"/>
              </a:rPr>
              <a:t>уобичајеног састава је свака намирница изузев дијететских производа и додатака исхрани, чији су састав и здравствена исправност прописани посебним прописима о квалитету и здравственој исправности;</a:t>
            </a:r>
          </a:p>
          <a:p>
            <a:pPr algn="just"/>
            <a:r>
              <a:rPr lang="sr-Latn-RS" dirty="0" smtClean="0">
                <a:latin typeface="Times New Roman" pitchFamily="18" charset="0"/>
                <a:cs typeface="Times New Roman" pitchFamily="18" charset="0"/>
              </a:rPr>
              <a:t> Хранљиви </a:t>
            </a:r>
            <a:r>
              <a:rPr lang="sr-Latn-RS" dirty="0">
                <a:latin typeface="Times New Roman" pitchFamily="18" charset="0"/>
                <a:cs typeface="Times New Roman" pitchFamily="18" charset="0"/>
              </a:rPr>
              <a:t>састојци су протеини, угљени хидрати, масти, влакна, витамини и минерали као и супстанце које припадају или су компоненте наведених категорија;</a:t>
            </a:r>
          </a:p>
          <a:p>
            <a:pPr algn="just"/>
            <a:r>
              <a:rPr lang="sr-Latn-RS" dirty="0" smtClean="0">
                <a:latin typeface="Times New Roman" pitchFamily="18" charset="0"/>
                <a:cs typeface="Times New Roman" pitchFamily="18" charset="0"/>
              </a:rPr>
              <a:t> Друге </a:t>
            </a:r>
            <a:r>
              <a:rPr lang="sr-Latn-RS" dirty="0">
                <a:latin typeface="Times New Roman" pitchFamily="18" charset="0"/>
                <a:cs typeface="Times New Roman" pitchFamily="18" charset="0"/>
              </a:rPr>
              <a:t>супстанце са хранљивим или физиолошким ефектом су супстанце које по свом хемијском саставу не припадају протеинима, угљеним хидратима, мастима, влакнима, витаминима и минералима а имају хранљиви или физиолошки ефекат;</a:t>
            </a:r>
          </a:p>
          <a:p>
            <a:endParaRPr lang="sr-Latn-RS" dirty="0"/>
          </a:p>
        </p:txBody>
      </p:sp>
    </p:spTree>
    <p:extLst>
      <p:ext uri="{BB962C8B-B14F-4D97-AF65-F5344CB8AC3E}">
        <p14:creationId xmlns="" xmlns:p14="http://schemas.microsoft.com/office/powerpoint/2010/main" val="4224736142"/>
      </p:ext>
    </p:extLst>
  </p:cSld>
  <p:clrMapOvr>
    <a:masterClrMapping/>
  </p:clrMapOvr>
  <p:transition advTm="16072"/>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normAutofit fontScale="92500" lnSpcReduction="20000"/>
          </a:bodyPr>
          <a:lstStyle/>
          <a:p>
            <a:pPr algn="just"/>
            <a:r>
              <a:rPr lang="sr-Latn-RS" dirty="0" smtClean="0">
                <a:latin typeface="Times New Roman" pitchFamily="18" charset="0"/>
                <a:cs typeface="Times New Roman" pitchFamily="18" charset="0"/>
              </a:rPr>
              <a:t> Угљени </a:t>
            </a:r>
            <a:r>
              <a:rPr lang="sr-Latn-RS" dirty="0">
                <a:latin typeface="Times New Roman" pitchFamily="18" charset="0"/>
                <a:cs typeface="Times New Roman" pitchFamily="18" charset="0"/>
              </a:rPr>
              <a:t>хидрати су сви угљени хидрати који се метаболишу у људском </a:t>
            </a:r>
            <a:r>
              <a:rPr lang="sr-Latn-RS" dirty="0" smtClean="0">
                <a:latin typeface="Times New Roman" pitchFamily="18" charset="0"/>
                <a:cs typeface="Times New Roman" pitchFamily="18" charset="0"/>
              </a:rPr>
              <a:t>организму</a:t>
            </a:r>
            <a:r>
              <a:rPr lang="sr-Cyrl-RS" dirty="0" smtClean="0">
                <a:latin typeface="Times New Roman" pitchFamily="18" charset="0"/>
                <a:cs typeface="Times New Roman" pitchFamily="18" charset="0"/>
              </a:rPr>
              <a:t> укључујући и полиоле</a:t>
            </a:r>
            <a:r>
              <a:rPr lang="sr-Latn-RS" dirty="0" smtClean="0">
                <a:latin typeface="Times New Roman" pitchFamily="18" charset="0"/>
                <a:cs typeface="Times New Roman" pitchFamily="18" charset="0"/>
              </a:rPr>
              <a:t>;</a:t>
            </a:r>
            <a:endParaRPr lang="sr-Latn-RS" dirty="0">
              <a:latin typeface="Times New Roman" pitchFamily="18" charset="0"/>
              <a:cs typeface="Times New Roman" pitchFamily="18" charset="0"/>
            </a:endParaRPr>
          </a:p>
          <a:p>
            <a:pPr algn="just"/>
            <a:r>
              <a:rPr lang="sr-Latn-RS" dirty="0" smtClean="0">
                <a:latin typeface="Times New Roman" pitchFamily="18" charset="0"/>
                <a:cs typeface="Times New Roman" pitchFamily="18" charset="0"/>
              </a:rPr>
              <a:t> Шећери </a:t>
            </a:r>
            <a:r>
              <a:rPr lang="sr-Latn-RS" dirty="0">
                <a:latin typeface="Times New Roman" pitchFamily="18" charset="0"/>
                <a:cs typeface="Times New Roman" pitchFamily="18" charset="0"/>
              </a:rPr>
              <a:t>су сви моносахариди и </a:t>
            </a:r>
            <a:r>
              <a:rPr lang="sr-Latn-RS" dirty="0" smtClean="0">
                <a:latin typeface="Times New Roman" pitchFamily="18" charset="0"/>
                <a:cs typeface="Times New Roman" pitchFamily="18" charset="0"/>
              </a:rPr>
              <a:t>дисахариди</a:t>
            </a:r>
            <a:r>
              <a:rPr lang="sr-Cyrl-RS" dirty="0" smtClean="0">
                <a:latin typeface="Times New Roman" pitchFamily="18" charset="0"/>
                <a:cs typeface="Times New Roman" pitchFamily="18" charset="0"/>
              </a:rPr>
              <a:t> искључујући полиоле</a:t>
            </a:r>
            <a:r>
              <a:rPr lang="sr-Latn-RS" dirty="0" smtClean="0">
                <a:latin typeface="Times New Roman" pitchFamily="18" charset="0"/>
                <a:cs typeface="Times New Roman" pitchFamily="18" charset="0"/>
              </a:rPr>
              <a:t>;</a:t>
            </a:r>
            <a:endParaRPr lang="sr-Latn-RS" dirty="0">
              <a:latin typeface="Times New Roman" pitchFamily="18" charset="0"/>
              <a:cs typeface="Times New Roman" pitchFamily="18" charset="0"/>
            </a:endParaRPr>
          </a:p>
          <a:p>
            <a:pPr algn="just"/>
            <a:r>
              <a:rPr lang="sr-Latn-RS" dirty="0" smtClean="0">
                <a:latin typeface="Times New Roman" pitchFamily="18" charset="0"/>
                <a:cs typeface="Times New Roman" pitchFamily="18" charset="0"/>
              </a:rPr>
              <a:t> Масти </a:t>
            </a:r>
            <a:r>
              <a:rPr lang="sr-Latn-RS" dirty="0">
                <a:latin typeface="Times New Roman" pitchFamily="18" charset="0"/>
                <a:cs typeface="Times New Roman" pitchFamily="18" charset="0"/>
              </a:rPr>
              <a:t>су сви липиди укључујући фосфолипиде и стероле;</a:t>
            </a:r>
          </a:p>
          <a:p>
            <a:pPr algn="just"/>
            <a:r>
              <a:rPr lang="sr-Latn-RS" dirty="0" smtClean="0">
                <a:latin typeface="Times New Roman" pitchFamily="18" charset="0"/>
                <a:cs typeface="Times New Roman" pitchFamily="18" charset="0"/>
              </a:rPr>
              <a:t> Засићене </a:t>
            </a:r>
            <a:r>
              <a:rPr lang="sr-Latn-RS" dirty="0">
                <a:latin typeface="Times New Roman" pitchFamily="18" charset="0"/>
                <a:cs typeface="Times New Roman" pitchFamily="18" charset="0"/>
              </a:rPr>
              <a:t>масне киселине су масне киселине без двоструких веза;</a:t>
            </a:r>
          </a:p>
          <a:p>
            <a:pPr algn="just"/>
            <a:r>
              <a:rPr lang="sr-Latn-RS" dirty="0" smtClean="0">
                <a:latin typeface="Times New Roman" pitchFamily="18" charset="0"/>
                <a:cs typeface="Times New Roman" pitchFamily="18" charset="0"/>
              </a:rPr>
              <a:t> Мононезасићене </a:t>
            </a:r>
            <a:r>
              <a:rPr lang="sr-Latn-RS" dirty="0">
                <a:latin typeface="Times New Roman" pitchFamily="18" charset="0"/>
                <a:cs typeface="Times New Roman" pitchFamily="18" charset="0"/>
              </a:rPr>
              <a:t>масне киселине су масне киселине са једном цис-двоструком везом;</a:t>
            </a:r>
          </a:p>
          <a:p>
            <a:pPr algn="just"/>
            <a:r>
              <a:rPr lang="sr-Latn-RS" dirty="0" smtClean="0">
                <a:latin typeface="Times New Roman" pitchFamily="18" charset="0"/>
                <a:cs typeface="Times New Roman" pitchFamily="18" charset="0"/>
              </a:rPr>
              <a:t> Полинезасићене </a:t>
            </a:r>
            <a:r>
              <a:rPr lang="sr-Latn-RS" dirty="0">
                <a:latin typeface="Times New Roman" pitchFamily="18" charset="0"/>
                <a:cs typeface="Times New Roman" pitchFamily="18" charset="0"/>
              </a:rPr>
              <a:t>масне киселине су масне киселине са цис-, цис-двоструким везама између којих се налази метиленска група;</a:t>
            </a:r>
          </a:p>
          <a:p>
            <a:endParaRPr lang="sr-Latn-RS" dirty="0"/>
          </a:p>
        </p:txBody>
      </p:sp>
    </p:spTree>
    <p:extLst>
      <p:ext uri="{BB962C8B-B14F-4D97-AF65-F5344CB8AC3E}">
        <p14:creationId xmlns="" xmlns:p14="http://schemas.microsoft.com/office/powerpoint/2010/main" val="180796820"/>
      </p:ext>
    </p:extLst>
  </p:cSld>
  <p:clrMapOvr>
    <a:masterClrMapping/>
  </p:clrMapOvr>
  <p:transition advTm="8270"/>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048672"/>
          </a:xfrm>
        </p:spPr>
        <p:txBody>
          <a:bodyPr>
            <a:normAutofit fontScale="92500" lnSpcReduction="20000"/>
          </a:bodyPr>
          <a:lstStyle/>
          <a:p>
            <a:pPr algn="just"/>
            <a:r>
              <a:rPr lang="sr-Latn-RS" dirty="0" smtClean="0">
                <a:latin typeface="Times New Roman" pitchFamily="18" charset="0"/>
                <a:cs typeface="Times New Roman" pitchFamily="18" charset="0"/>
              </a:rPr>
              <a:t> Влакна </a:t>
            </a:r>
            <a:r>
              <a:rPr lang="sr-Latn-RS" dirty="0">
                <a:latin typeface="Times New Roman" pitchFamily="18" charset="0"/>
                <a:cs typeface="Times New Roman" pitchFamily="18" charset="0"/>
              </a:rPr>
              <a:t>су полимери угљених хидрата са три или више мономерних јединица који се не дигестирају нити апсорбују у танком цреву човека, а спадају у следеће категорије:</a:t>
            </a:r>
          </a:p>
          <a:p>
            <a:pPr marL="0" indent="0" algn="just">
              <a:buNone/>
            </a:pPr>
            <a:r>
              <a:rPr lang="sr-Latn-RS" dirty="0">
                <a:latin typeface="Times New Roman" pitchFamily="18" charset="0"/>
                <a:cs typeface="Times New Roman" pitchFamily="18" charset="0"/>
              </a:rPr>
              <a:t>а) јестиви полимери угљених хидрата природно присутни у намирницама које се конзумирају;</a:t>
            </a:r>
          </a:p>
          <a:p>
            <a:pPr marL="0" indent="0" algn="just">
              <a:buNone/>
            </a:pPr>
            <a:r>
              <a:rPr lang="sr-Latn-RS" dirty="0">
                <a:latin typeface="Times New Roman" pitchFamily="18" charset="0"/>
                <a:cs typeface="Times New Roman" pitchFamily="18" charset="0"/>
              </a:rPr>
              <a:t>б) јестиви полимери угљених хидрата добијени из сирових намирница физичким, ензимским или хемијским поступцима, а који имају повољан физиолошки ефекат потврђен општеприхваћеним научним доказима;</a:t>
            </a:r>
          </a:p>
          <a:p>
            <a:pPr marL="0" indent="0" algn="just">
              <a:buNone/>
            </a:pPr>
            <a:r>
              <a:rPr lang="sr-Latn-RS" dirty="0">
                <a:latin typeface="Times New Roman" pitchFamily="18" charset="0"/>
                <a:cs typeface="Times New Roman" pitchFamily="18" charset="0"/>
              </a:rPr>
              <a:t>в) јестиви синтетски полимери угљених хидрата који имају повољан физиолошки ефекат потврђен општеприхваћеним научним доказима.</a:t>
            </a:r>
          </a:p>
          <a:p>
            <a:endParaRPr lang="sr-Latn-RS" dirty="0"/>
          </a:p>
        </p:txBody>
      </p:sp>
    </p:spTree>
    <p:extLst>
      <p:ext uri="{BB962C8B-B14F-4D97-AF65-F5344CB8AC3E}">
        <p14:creationId xmlns="" xmlns:p14="http://schemas.microsoft.com/office/powerpoint/2010/main" val="3464197899"/>
      </p:ext>
    </p:extLst>
  </p:cSld>
  <p:clrMapOvr>
    <a:masterClrMapping/>
  </p:clrMapOvr>
  <p:transition advTm="32000"/>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92500" lnSpcReduction="20000"/>
          </a:bodyPr>
          <a:lstStyle/>
          <a:p>
            <a:pPr algn="just"/>
            <a:r>
              <a:rPr lang="sr-Latn-RS" dirty="0" smtClean="0"/>
              <a:t> </a:t>
            </a:r>
            <a:r>
              <a:rPr lang="sr-Latn-RS" dirty="0" smtClean="0">
                <a:latin typeface="Times New Roman" pitchFamily="18" charset="0"/>
                <a:cs typeface="Times New Roman" pitchFamily="18" charset="0"/>
              </a:rPr>
              <a:t>Просечна </a:t>
            </a:r>
            <a:r>
              <a:rPr lang="sr-Latn-RS" dirty="0">
                <a:latin typeface="Times New Roman" pitchFamily="18" charset="0"/>
                <a:cs typeface="Times New Roman" pitchFamily="18" charset="0"/>
              </a:rPr>
              <a:t>количина хранљивог састојка је вредност која најбоље репрезентује количину хранљивог састојка коју дата намирница садржи и одражава дозвољене разлике због сезонске варијабилности, серије узорка који се испитује и других фактора који могу да проузрокују да стварна вредност варира, а у складу са прописима и стандардима који се односе на: означавање, мерење и границе одступања од декларисане количине;</a:t>
            </a:r>
          </a:p>
          <a:p>
            <a:pPr algn="just"/>
            <a:r>
              <a:rPr lang="sr-Latn-RS" dirty="0" smtClean="0">
                <a:latin typeface="Times New Roman" pitchFamily="18" charset="0"/>
                <a:cs typeface="Times New Roman" pitchFamily="18" charset="0"/>
              </a:rPr>
              <a:t> Резидуа </a:t>
            </a:r>
            <a:r>
              <a:rPr lang="sr-Latn-RS" dirty="0">
                <a:latin typeface="Times New Roman" pitchFamily="18" charset="0"/>
                <a:cs typeface="Times New Roman" pitchFamily="18" charset="0"/>
              </a:rPr>
              <a:t>пестицида означава остатак </a:t>
            </a:r>
            <a:r>
              <a:rPr lang="sr-Latn-RS" dirty="0" smtClean="0">
                <a:latin typeface="Times New Roman" pitchFamily="18" charset="0"/>
                <a:cs typeface="Times New Roman" pitchFamily="18" charset="0"/>
              </a:rPr>
              <a:t>средст</a:t>
            </a:r>
            <a:r>
              <a:rPr lang="sr-Cyrl-RS" dirty="0" smtClean="0">
                <a:latin typeface="Times New Roman" pitchFamily="18" charset="0"/>
                <a:cs typeface="Times New Roman" pitchFamily="18" charset="0"/>
              </a:rPr>
              <a:t>а</a:t>
            </a:r>
            <a:r>
              <a:rPr lang="sr-Latn-RS" dirty="0" smtClean="0">
                <a:latin typeface="Times New Roman" pitchFamily="18" charset="0"/>
                <a:cs typeface="Times New Roman" pitchFamily="18" charset="0"/>
              </a:rPr>
              <a:t>ва </a:t>
            </a:r>
            <a:r>
              <a:rPr lang="sr-Latn-RS" dirty="0">
                <a:latin typeface="Times New Roman" pitchFamily="18" charset="0"/>
                <a:cs typeface="Times New Roman" pitchFamily="18" charset="0"/>
              </a:rPr>
              <a:t>за заштиту биља, укључујући и метаболите и производе који настају његовом деградацијом или реакцијом у намирници;</a:t>
            </a:r>
          </a:p>
          <a:p>
            <a:endParaRPr lang="sr-Latn-RS" dirty="0"/>
          </a:p>
        </p:txBody>
      </p:sp>
    </p:spTree>
    <p:extLst>
      <p:ext uri="{BB962C8B-B14F-4D97-AF65-F5344CB8AC3E}">
        <p14:creationId xmlns="" xmlns:p14="http://schemas.microsoft.com/office/powerpoint/2010/main" val="3986851816"/>
      </p:ext>
    </p:extLst>
  </p:cSld>
  <p:clrMapOvr>
    <a:masterClrMapping/>
  </p:clrMapOvr>
  <p:transition advTm="30243"/>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normAutofit/>
          </a:bodyPr>
          <a:lstStyle/>
          <a:p>
            <a:pPr algn="just"/>
            <a:r>
              <a:rPr lang="sr-Latn-RS" dirty="0" smtClean="0">
                <a:latin typeface="Times New Roman" pitchFamily="18" charset="0"/>
                <a:cs typeface="Times New Roman" pitchFamily="18" charset="0"/>
              </a:rPr>
              <a:t>Дијететски </a:t>
            </a:r>
            <a:r>
              <a:rPr lang="sr-Latn-RS" dirty="0">
                <a:latin typeface="Times New Roman" pitchFamily="18" charset="0"/>
                <a:cs typeface="Times New Roman" pitchFamily="18" charset="0"/>
              </a:rPr>
              <a:t>производи намењени су да задовоље посебне нутритивне захтеве и то:</a:t>
            </a:r>
          </a:p>
          <a:p>
            <a:pPr marL="0" indent="0" algn="just">
              <a:buNone/>
            </a:pPr>
            <a:r>
              <a:rPr lang="sr-Latn-RS" dirty="0">
                <a:latin typeface="Times New Roman" pitchFamily="18" charset="0"/>
                <a:cs typeface="Times New Roman" pitchFamily="18" charset="0"/>
              </a:rPr>
              <a:t>1) здраве одојчади и мале деце;</a:t>
            </a:r>
          </a:p>
          <a:p>
            <a:pPr marL="0" indent="0" algn="just">
              <a:buNone/>
            </a:pPr>
            <a:r>
              <a:rPr lang="sr-Latn-RS" dirty="0">
                <a:latin typeface="Times New Roman" pitchFamily="18" charset="0"/>
                <a:cs typeface="Times New Roman" pitchFamily="18" charset="0"/>
              </a:rPr>
              <a:t>2) одређене категорије особа код којих је поремећен процес пробаве или метаболизма;</a:t>
            </a:r>
          </a:p>
          <a:p>
            <a:pPr marL="0" indent="0" algn="just">
              <a:buNone/>
            </a:pPr>
            <a:r>
              <a:rPr lang="sr-Latn-RS" dirty="0">
                <a:latin typeface="Times New Roman" pitchFamily="18" charset="0"/>
                <a:cs typeface="Times New Roman" pitchFamily="18" charset="0"/>
              </a:rPr>
              <a:t>3) одређене категорије особа које се налазе у посебним физиолошким стањима и код којих је потребно постићи посебно деловање контролисаним уносом одређених састојака хране;</a:t>
            </a:r>
          </a:p>
          <a:p>
            <a:endParaRPr lang="sr-Latn-RS" dirty="0"/>
          </a:p>
        </p:txBody>
      </p:sp>
    </p:spTree>
    <p:extLst>
      <p:ext uri="{BB962C8B-B14F-4D97-AF65-F5344CB8AC3E}">
        <p14:creationId xmlns="" xmlns:p14="http://schemas.microsoft.com/office/powerpoint/2010/main" val="459139771"/>
      </p:ext>
    </p:extLst>
  </p:cSld>
  <p:clrMapOvr>
    <a:masterClrMapping/>
  </p:clrMapOvr>
  <p:transition advTm="29948"/>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200" dirty="0">
                <a:latin typeface="Times New Roman" pitchFamily="18" charset="0"/>
                <a:cs typeface="Times New Roman" pitchFamily="18" charset="0"/>
              </a:rPr>
              <a:t>Дијететски производи зависно од састава и намене, стављају се у промет као:</a:t>
            </a:r>
            <a:r>
              <a:rPr lang="sr-Latn-RS" sz="3200" dirty="0"/>
              <a:t/>
            </a:r>
            <a:br>
              <a:rPr lang="sr-Latn-RS" sz="3200" dirty="0"/>
            </a:br>
            <a:endParaRPr lang="sr-Latn-RS" sz="3200" dirty="0"/>
          </a:p>
        </p:txBody>
      </p:sp>
      <p:sp>
        <p:nvSpPr>
          <p:cNvPr id="3" name="Content Placeholder 2"/>
          <p:cNvSpPr>
            <a:spLocks noGrp="1"/>
          </p:cNvSpPr>
          <p:nvPr>
            <p:ph idx="1"/>
          </p:nvPr>
        </p:nvSpPr>
        <p:spPr/>
        <p:txBody>
          <a:bodyPr>
            <a:normAutofit/>
          </a:bodyPr>
          <a:lstStyle/>
          <a:p>
            <a:pPr marL="0" indent="0" algn="just">
              <a:buNone/>
            </a:pPr>
            <a:r>
              <a:rPr lang="sr-Latn-RS" dirty="0" smtClean="0">
                <a:latin typeface="Times New Roman" pitchFamily="18" charset="0"/>
                <a:cs typeface="Times New Roman" pitchFamily="18" charset="0"/>
              </a:rPr>
              <a:t>1</a:t>
            </a:r>
            <a:r>
              <a:rPr lang="sr-Latn-RS" dirty="0">
                <a:latin typeface="Times New Roman" pitchFamily="18" charset="0"/>
                <a:cs typeface="Times New Roman" pitchFamily="18" charset="0"/>
              </a:rPr>
              <a:t>) формуле за одојчад;</a:t>
            </a:r>
          </a:p>
          <a:p>
            <a:pPr marL="0" indent="0" algn="just">
              <a:buNone/>
            </a:pPr>
            <a:r>
              <a:rPr lang="sr-Latn-RS" dirty="0">
                <a:latin typeface="Times New Roman" pitchFamily="18" charset="0"/>
                <a:cs typeface="Times New Roman" pitchFamily="18" charset="0"/>
              </a:rPr>
              <a:t>2) храна за одојчад и малу децу;</a:t>
            </a:r>
          </a:p>
          <a:p>
            <a:pPr marL="0" indent="0" algn="just">
              <a:buNone/>
            </a:pPr>
            <a:r>
              <a:rPr lang="sr-Latn-RS" dirty="0">
                <a:latin typeface="Times New Roman" pitchFamily="18" charset="0"/>
                <a:cs typeface="Times New Roman" pitchFamily="18" charset="0"/>
              </a:rPr>
              <a:t>3) храна за особе на дијети за мршављење;</a:t>
            </a:r>
          </a:p>
          <a:p>
            <a:pPr marL="0" indent="0" algn="just">
              <a:buNone/>
            </a:pPr>
            <a:r>
              <a:rPr lang="sr-Latn-RS" dirty="0">
                <a:latin typeface="Times New Roman" pitchFamily="18" charset="0"/>
                <a:cs typeface="Times New Roman" pitchFamily="18" charset="0"/>
              </a:rPr>
              <a:t>4) храна за посебне медицинске намене;</a:t>
            </a:r>
          </a:p>
          <a:p>
            <a:pPr marL="0" indent="0" algn="just">
              <a:buNone/>
            </a:pPr>
            <a:r>
              <a:rPr lang="sr-Latn-RS" dirty="0">
                <a:latin typeface="Times New Roman" pitchFamily="18" charset="0"/>
                <a:cs typeface="Times New Roman" pitchFamily="18" charset="0"/>
              </a:rPr>
              <a:t>5) храна за особе интолерантне на глутен;</a:t>
            </a:r>
          </a:p>
          <a:p>
            <a:pPr marL="0" indent="0" algn="just">
              <a:buNone/>
            </a:pPr>
            <a:r>
              <a:rPr lang="sr-Latn-RS" dirty="0">
                <a:latin typeface="Times New Roman" pitchFamily="18" charset="0"/>
                <a:cs typeface="Times New Roman" pitchFamily="18" charset="0"/>
              </a:rPr>
              <a:t>6) замене за со за људску исхрану, и</a:t>
            </a:r>
          </a:p>
          <a:p>
            <a:pPr marL="0" indent="0" algn="just">
              <a:buNone/>
            </a:pPr>
            <a:r>
              <a:rPr lang="sr-Latn-RS" dirty="0">
                <a:latin typeface="Times New Roman" pitchFamily="18" charset="0"/>
                <a:cs typeface="Times New Roman" pitchFamily="18" charset="0"/>
              </a:rPr>
              <a:t>7) додаци исхрани (дијететски суплементи).</a:t>
            </a:r>
          </a:p>
          <a:p>
            <a:endParaRPr lang="sr-Latn-RS" dirty="0"/>
          </a:p>
        </p:txBody>
      </p:sp>
    </p:spTree>
    <p:extLst>
      <p:ext uri="{BB962C8B-B14F-4D97-AF65-F5344CB8AC3E}">
        <p14:creationId xmlns="" xmlns:p14="http://schemas.microsoft.com/office/powerpoint/2010/main" val="4028327357"/>
      </p:ext>
    </p:extLst>
  </p:cSld>
  <p:clrMapOvr>
    <a:masterClrMapping/>
  </p:clrMapOvr>
  <p:transition advTm="23376"/>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060472"/>
          </a:xfrm>
        </p:spPr>
        <p:txBody>
          <a:bodyPr>
            <a:normAutofit fontScale="90000"/>
          </a:bodyPr>
          <a:lstStyle/>
          <a:p>
            <a:r>
              <a:rPr lang="sr-Cyrl-RS" sz="3200" b="1" i="1" dirty="0" smtClean="0">
                <a:latin typeface="Times New Roman" pitchFamily="18" charset="0"/>
                <a:cs typeface="Times New Roman" pitchFamily="18" charset="0"/>
              </a:rPr>
              <a:t>1. </a:t>
            </a:r>
            <a:r>
              <a:rPr lang="sr-Latn-RS" sz="3200" b="1" i="1" dirty="0" smtClean="0">
                <a:latin typeface="Times New Roman" pitchFamily="18" charset="0"/>
                <a:cs typeface="Times New Roman" pitchFamily="18" charset="0"/>
              </a:rPr>
              <a:t>Формуле за одојчад</a:t>
            </a:r>
            <a:r>
              <a:rPr lang="sr-Cyrl-RS" sz="3200" i="1" dirty="0" smtClean="0">
                <a:latin typeface="Times New Roman" pitchFamily="18" charset="0"/>
                <a:cs typeface="Times New Roman" pitchFamily="18" charset="0"/>
              </a:rPr>
              <a:t/>
            </a:r>
            <a:br>
              <a:rPr lang="sr-Cyrl-RS" sz="3200" i="1" dirty="0" smtClean="0">
                <a:latin typeface="Times New Roman" pitchFamily="18" charset="0"/>
                <a:cs typeface="Times New Roman" pitchFamily="18" charset="0"/>
              </a:rPr>
            </a:br>
            <a:endParaRPr lang="sr-Latn-R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4422"/>
            <a:ext cx="8229600" cy="4911741"/>
          </a:xfrm>
        </p:spPr>
        <p:txBody>
          <a:bodyPr>
            <a:normAutofit fontScale="70000" lnSpcReduction="20000"/>
          </a:bodyPr>
          <a:lstStyle/>
          <a:p>
            <a:pPr marL="514350" indent="-514350" algn="just">
              <a:buNone/>
            </a:pPr>
            <a:r>
              <a:rPr lang="sr-Latn-RS" dirty="0" smtClean="0">
                <a:latin typeface="Times New Roman" pitchFamily="18" charset="0"/>
                <a:cs typeface="Times New Roman" pitchFamily="18" charset="0"/>
              </a:rPr>
              <a:t>Формуле за одојчад, намењене за исхрану здраве одојчади, морају у производњи и промету, у погледу здравствене исправности, састава и обележавања одговарати условима прописаним овим правилником.</a:t>
            </a:r>
            <a:endParaRPr lang="sr-Cyrl-RS" dirty="0" smtClean="0">
              <a:latin typeface="Times New Roman" pitchFamily="18" charset="0"/>
              <a:cs typeface="Times New Roman" pitchFamily="18" charset="0"/>
            </a:endParaRPr>
          </a:p>
          <a:p>
            <a:pPr marL="514350" indent="-514350" algn="just">
              <a:buNone/>
            </a:pPr>
            <a:r>
              <a:rPr lang="sr-Cyrl-RS" dirty="0" smtClean="0">
                <a:latin typeface="Times New Roman" pitchFamily="18" charset="0"/>
                <a:cs typeface="Times New Roman" pitchFamily="18" charset="0"/>
              </a:rPr>
              <a:t>        Класификују се према члану 25. овог правилника на</a:t>
            </a:r>
            <a:r>
              <a:rPr lang="ru-RU" dirty="0" smtClean="0">
                <a:latin typeface="Times New Roman" pitchFamily="18" charset="0"/>
                <a:cs typeface="Times New Roman" pitchFamily="18" charset="0"/>
              </a:rPr>
              <a:t>:</a:t>
            </a:r>
            <a:endParaRPr lang="sr-Cyrl-RS" dirty="0" smtClean="0">
              <a:latin typeface="Times New Roman" pitchFamily="18" charset="0"/>
              <a:cs typeface="Times New Roman" pitchFamily="18" charset="0"/>
            </a:endParaRPr>
          </a:p>
          <a:p>
            <a:pPr algn="just"/>
            <a:r>
              <a:rPr lang="sr-Latn-RS" b="1" dirty="0" smtClean="0">
                <a:latin typeface="Times New Roman" pitchFamily="18" charset="0"/>
                <a:cs typeface="Times New Roman" pitchFamily="18" charset="0"/>
              </a:rPr>
              <a:t>Почетне</a:t>
            </a:r>
            <a:r>
              <a:rPr lang="sr-Latn-RS" dirty="0" smtClean="0">
                <a:latin typeface="Times New Roman" pitchFamily="18" charset="0"/>
                <a:cs typeface="Times New Roman" pitchFamily="18" charset="0"/>
              </a:rPr>
              <a:t> формуле за одојчад (</a:t>
            </a:r>
            <a:r>
              <a:rPr lang="en-US" dirty="0" smtClean="0">
                <a:latin typeface="Times New Roman" pitchFamily="18" charset="0"/>
                <a:cs typeface="Times New Roman" pitchFamily="18" charset="0"/>
              </a:rPr>
              <a:t>infant formulae</a:t>
            </a:r>
            <a:r>
              <a:rPr lang="sr-Latn-RS" dirty="0" smtClean="0">
                <a:latin typeface="Times New Roman" pitchFamily="18" charset="0"/>
                <a:cs typeface="Times New Roman" pitchFamily="18" charset="0"/>
              </a:rPr>
              <a:t>) су дијететски производи специјално формулисане за одојчад тако да у потпуности задовоље њихове нутритивне потребе током првих шест месеци живота до увођења допунске исхране;</a:t>
            </a:r>
            <a:endParaRPr lang="sr-Cyrl-RS" dirty="0" smtClean="0">
              <a:latin typeface="Times New Roman" pitchFamily="18" charset="0"/>
              <a:cs typeface="Times New Roman" pitchFamily="18" charset="0"/>
            </a:endParaRPr>
          </a:p>
          <a:p>
            <a:pPr algn="just"/>
            <a:endParaRPr lang="sr-Latn-RS" b="1" dirty="0" smtClean="0">
              <a:latin typeface="Times New Roman" pitchFamily="18" charset="0"/>
              <a:cs typeface="Times New Roman" pitchFamily="18" charset="0"/>
            </a:endParaRPr>
          </a:p>
          <a:p>
            <a:pPr algn="just"/>
            <a:r>
              <a:rPr lang="sr-Latn-RS" b="1" dirty="0" smtClean="0">
                <a:latin typeface="Times New Roman" pitchFamily="18" charset="0"/>
                <a:cs typeface="Times New Roman" pitchFamily="18" charset="0"/>
              </a:rPr>
              <a:t>Прелазне </a:t>
            </a:r>
            <a:r>
              <a:rPr lang="sr-Latn-RS" dirty="0" smtClean="0">
                <a:latin typeface="Times New Roman" pitchFamily="18" charset="0"/>
                <a:cs typeface="Times New Roman" pitchFamily="18" charset="0"/>
              </a:rPr>
              <a:t>формуле за одојчад (</a:t>
            </a:r>
            <a:r>
              <a:rPr lang="en-US" dirty="0" smtClean="0">
                <a:latin typeface="Times New Roman" pitchFamily="18" charset="0"/>
                <a:cs typeface="Times New Roman" pitchFamily="18" charset="0"/>
              </a:rPr>
              <a:t>follow-on formulae</a:t>
            </a:r>
            <a:r>
              <a:rPr lang="sr-Latn-RS" dirty="0" smtClean="0">
                <a:latin typeface="Times New Roman" pitchFamily="18" charset="0"/>
                <a:cs typeface="Times New Roman" pitchFamily="18" charset="0"/>
              </a:rPr>
              <a:t>) су дијететски производи специјално формулисани за одојчад у периоду увођења допунске исхране тако да чине главну течну намирницу за одојчад старију од шест месеци у периоду постепеног преласка на разноврсну исхрану.</a:t>
            </a:r>
          </a:p>
          <a:p>
            <a:endParaRPr lang="sr-Latn-RS" dirty="0"/>
          </a:p>
        </p:txBody>
      </p:sp>
    </p:spTree>
    <p:extLst>
      <p:ext uri="{BB962C8B-B14F-4D97-AF65-F5344CB8AC3E}">
        <p14:creationId xmlns="" xmlns:p14="http://schemas.microsoft.com/office/powerpoint/2010/main" val="3786861421"/>
      </p:ext>
    </p:extLst>
  </p:cSld>
  <p:clrMapOvr>
    <a:masterClrMapping/>
  </p:clrMapOvr>
  <p:transition advTm="61908"/>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lstStyle/>
          <a:p>
            <a:pPr algn="just"/>
            <a:r>
              <a:rPr lang="sr-Latn-RS" b="1" dirty="0" smtClean="0">
                <a:latin typeface="Times New Roman" pitchFamily="18" charset="0"/>
                <a:cs typeface="Times New Roman" pitchFamily="18" charset="0"/>
              </a:rPr>
              <a:t>Декларација</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за почетне формуле за одојчад и прелазне формуле за одојчад мора да буде дизајнирана тако да обезбеди неопходне информације о одговарајућој употреби производа на начин који не сме да обесхрабри дојење. </a:t>
            </a:r>
            <a:endParaRPr lang="sr-Cyrl-RS" dirty="0" smtClean="0">
              <a:latin typeface="Times New Roman" pitchFamily="18" charset="0"/>
              <a:cs typeface="Times New Roman" pitchFamily="18" charset="0"/>
            </a:endParaRPr>
          </a:p>
          <a:p>
            <a:pPr algn="just"/>
            <a:endParaRPr lang="sr-Cyrl-RS" dirty="0">
              <a:latin typeface="Times New Roman" pitchFamily="18" charset="0"/>
              <a:cs typeface="Times New Roman" pitchFamily="18" charset="0"/>
            </a:endParaRPr>
          </a:p>
          <a:p>
            <a:pPr algn="just"/>
            <a:r>
              <a:rPr lang="sr-Latn-RS" dirty="0" smtClean="0">
                <a:latin typeface="Times New Roman" pitchFamily="18" charset="0"/>
                <a:cs typeface="Times New Roman" pitchFamily="18" charset="0"/>
              </a:rPr>
              <a:t>Није </a:t>
            </a:r>
            <a:r>
              <a:rPr lang="sr-Latn-RS" dirty="0">
                <a:latin typeface="Times New Roman" pitchFamily="18" charset="0"/>
                <a:cs typeface="Times New Roman" pitchFamily="18" charset="0"/>
              </a:rPr>
              <a:t>дозвољена употреба термина као што су „хуманизовано“, „матернизовано“, „адаптирано“ и сл.</a:t>
            </a:r>
          </a:p>
          <a:p>
            <a:endParaRPr lang="sr-Latn-RS" dirty="0"/>
          </a:p>
        </p:txBody>
      </p:sp>
    </p:spTree>
    <p:extLst>
      <p:ext uri="{BB962C8B-B14F-4D97-AF65-F5344CB8AC3E}">
        <p14:creationId xmlns="" xmlns:p14="http://schemas.microsoft.com/office/powerpoint/2010/main" val="181674555"/>
      </p:ext>
    </p:extLst>
  </p:cSld>
  <p:clrMapOvr>
    <a:masterClrMapping/>
  </p:clrMapOvr>
  <p:transition advTm="31056"/>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990</TotalTime>
  <Words>4839</Words>
  <Application>Microsoft Office PowerPoint</Application>
  <PresentationFormat>On-screen Show (4:3)</PresentationFormat>
  <Paragraphs>924</Paragraphs>
  <Slides>119</Slides>
  <Notes>0</Notes>
  <HiddenSlides>0</HiddenSlides>
  <MMClips>0</MMClips>
  <ScaleCrop>false</ScaleCrop>
  <HeadingPairs>
    <vt:vector size="4" baseType="variant">
      <vt:variant>
        <vt:lpstr>Theme</vt:lpstr>
      </vt:variant>
      <vt:variant>
        <vt:i4>1</vt:i4>
      </vt:variant>
      <vt:variant>
        <vt:lpstr>Slide Titles</vt:lpstr>
      </vt:variant>
      <vt:variant>
        <vt:i4>119</vt:i4>
      </vt:variant>
    </vt:vector>
  </HeadingPairs>
  <TitlesOfParts>
    <vt:vector size="12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Дијететска храна-намирнице</vt:lpstr>
      <vt:lpstr>Slide 89</vt:lpstr>
      <vt:lpstr> Правилник о здравственој исправности дијететских производа (Сл. гласник РС бр. 45/10, 27/11, 50/12, 21/15, 75/15, 7/17)  </vt:lpstr>
      <vt:lpstr>Slide 91</vt:lpstr>
      <vt:lpstr>Slide 92</vt:lpstr>
      <vt:lpstr>Slide 93</vt:lpstr>
      <vt:lpstr>Slide 94</vt:lpstr>
      <vt:lpstr>Slide 95</vt:lpstr>
      <vt:lpstr>Slide 96</vt:lpstr>
      <vt:lpstr>Дијететски производи зависно од састава и намене, стављају се у промет као: </vt:lpstr>
      <vt:lpstr>1. Формуле за одојчад </vt:lpstr>
      <vt:lpstr>Slide 99</vt:lpstr>
      <vt:lpstr>Slide 100</vt:lpstr>
      <vt:lpstr>Почетне формуле за одојчад</vt:lpstr>
      <vt:lpstr>2. Храна за одојчад и малу децу</vt:lpstr>
      <vt:lpstr>Slide 103</vt:lpstr>
      <vt:lpstr>3. Храна за особе на дијети за мршављење</vt:lpstr>
      <vt:lpstr>Slide 105</vt:lpstr>
      <vt:lpstr>Храна за посебне медицинске намене класификује се на следеће три категорије: </vt:lpstr>
      <vt:lpstr>Глутен</vt:lpstr>
      <vt:lpstr>5. Храна за особе интолерантне на глутен</vt:lpstr>
      <vt:lpstr>Slide 109</vt:lpstr>
      <vt:lpstr>Slide 110</vt:lpstr>
      <vt:lpstr>Кухињска со (NaCl) </vt:lpstr>
      <vt:lpstr>6. Замене за кухињску со</vt:lpstr>
      <vt:lpstr>7. Додаци исхрани</vt:lpstr>
      <vt:lpstr>Slide 114</vt:lpstr>
      <vt:lpstr>Декларација мора да садржи следеће податке:</vt:lpstr>
      <vt:lpstr>ДИЈЕТЕТСКИ СУПЛЕМЕНТИ  </vt:lpstr>
      <vt:lpstr>Практични део</vt:lpstr>
      <vt:lpstr>Slide 118</vt:lpstr>
      <vt:lpstr>Slide 119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Nela</dc:creator>
  <cp:lastModifiedBy>Maja</cp:lastModifiedBy>
  <cp:revision>88</cp:revision>
  <dcterms:created xsi:type="dcterms:W3CDTF">2017-09-04T10:02:03Z</dcterms:created>
  <dcterms:modified xsi:type="dcterms:W3CDTF">2023-09-15T08:47:09Z</dcterms:modified>
</cp:coreProperties>
</file>